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4"/>
  </p:notesMasterIdLst>
  <p:sldIdLst>
    <p:sldId id="308" r:id="rId2"/>
    <p:sldId id="256" r:id="rId3"/>
    <p:sldId id="266" r:id="rId4"/>
    <p:sldId id="305" r:id="rId5"/>
    <p:sldId id="316" r:id="rId6"/>
    <p:sldId id="317" r:id="rId7"/>
    <p:sldId id="319" r:id="rId8"/>
    <p:sldId id="320" r:id="rId9"/>
    <p:sldId id="321" r:id="rId10"/>
    <p:sldId id="315" r:id="rId11"/>
    <p:sldId id="324" r:id="rId12"/>
    <p:sldId id="326" r:id="rId13"/>
    <p:sldId id="327" r:id="rId14"/>
    <p:sldId id="328" r:id="rId15"/>
    <p:sldId id="339" r:id="rId16"/>
    <p:sldId id="336" r:id="rId17"/>
    <p:sldId id="322" r:id="rId18"/>
    <p:sldId id="329" r:id="rId19"/>
    <p:sldId id="335" r:id="rId20"/>
    <p:sldId id="271" r:id="rId21"/>
    <p:sldId id="261" r:id="rId22"/>
    <p:sldId id="330" r:id="rId23"/>
    <p:sldId id="268" r:id="rId24"/>
    <p:sldId id="262" r:id="rId25"/>
    <p:sldId id="331" r:id="rId26"/>
    <p:sldId id="269" r:id="rId27"/>
    <p:sldId id="332" r:id="rId28"/>
    <p:sldId id="264" r:id="rId29"/>
    <p:sldId id="333" r:id="rId30"/>
    <p:sldId id="270" r:id="rId31"/>
    <p:sldId id="279" r:id="rId32"/>
    <p:sldId id="265" r:id="rId33"/>
    <p:sldId id="277" r:id="rId34"/>
    <p:sldId id="278" r:id="rId35"/>
    <p:sldId id="334" r:id="rId36"/>
    <p:sldId id="280" r:id="rId37"/>
    <p:sldId id="282" r:id="rId38"/>
    <p:sldId id="283" r:id="rId39"/>
    <p:sldId id="284" r:id="rId40"/>
    <p:sldId id="340" r:id="rId41"/>
    <p:sldId id="341" r:id="rId42"/>
    <p:sldId id="342" r:id="rId43"/>
    <p:sldId id="343" r:id="rId44"/>
    <p:sldId id="344" r:id="rId45"/>
    <p:sldId id="347" r:id="rId46"/>
    <p:sldId id="348" r:id="rId47"/>
    <p:sldId id="345" r:id="rId48"/>
    <p:sldId id="285" r:id="rId49"/>
    <p:sldId id="287" r:id="rId50"/>
    <p:sldId id="263" r:id="rId51"/>
    <p:sldId id="272" r:id="rId52"/>
    <p:sldId id="288" r:id="rId53"/>
    <p:sldId id="289" r:id="rId54"/>
    <p:sldId id="273" r:id="rId55"/>
    <p:sldId id="295" r:id="rId56"/>
    <p:sldId id="297" r:id="rId57"/>
    <p:sldId id="296" r:id="rId58"/>
    <p:sldId id="304" r:id="rId59"/>
    <p:sldId id="298" r:id="rId60"/>
    <p:sldId id="303" r:id="rId61"/>
    <p:sldId id="301" r:id="rId62"/>
    <p:sldId id="299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FC32"/>
    <a:srgbClr val="003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31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9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0BA58-3B22-492B-AEC7-2527FE4DDDF2}" type="datetimeFigureOut">
              <a:rPr lang="en-US" smtClean="0"/>
              <a:t>11/12/2017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77F8A5-E82C-458F-82BF-2E8D775E1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215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“</a:t>
            </a:r>
            <a:r>
              <a:rPr lang="en-US" dirty="0" err="1"/>
              <a:t>BloodHound</a:t>
            </a:r>
            <a:r>
              <a:rPr lang="en-US" dirty="0"/>
              <a:t> is a single page </a:t>
            </a:r>
            <a:r>
              <a:rPr lang="en-US" dirty="0" err="1"/>
              <a:t>Javascript</a:t>
            </a:r>
            <a:r>
              <a:rPr lang="en-US" dirty="0"/>
              <a:t> web application, built on top of Linkurious, compiled with Electron, with a Neo4j database fed by a </a:t>
            </a:r>
            <a:r>
              <a:rPr lang="en-US" strike="sngStrike" dirty="0"/>
              <a:t>PowerShell </a:t>
            </a:r>
            <a:r>
              <a:rPr lang="en-US" strike="sngStrike" dirty="0" err="1"/>
              <a:t>ingestor</a:t>
            </a:r>
            <a:r>
              <a:rPr lang="en-US" dirty="0"/>
              <a:t> C# </a:t>
            </a:r>
            <a:r>
              <a:rPr lang="en-US" dirty="0" err="1"/>
              <a:t>ingester</a:t>
            </a:r>
            <a:r>
              <a:rPr lang="en-US" dirty="0"/>
              <a:t>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7F8A5-E82C-458F-82BF-2E8D775E12B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83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11/7/2017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11/7/2017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11/7/2017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11/7/2017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11/7/2017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11/7/2017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3xg4m3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et.microsoft.com/library/security/2871997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loodHoundAD/BloodHound" TargetMode="External"/><Relationship Id="rId3" Type="http://schemas.openxmlformats.org/officeDocument/2006/relationships/hyperlink" Target="https://www.metasploit.com/" TargetMode="External"/><Relationship Id="rId7" Type="http://schemas.openxmlformats.org/officeDocument/2006/relationships/hyperlink" Target="https://github.com/PowerShellMafia/PowerSploit" TargetMode="External"/><Relationship Id="rId2" Type="http://schemas.openxmlformats.org/officeDocument/2006/relationships/hyperlink" Target="https://github.com/EmpireProject/Empir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oreSecurity/impacket" TargetMode="External"/><Relationship Id="rId5" Type="http://schemas.openxmlformats.org/officeDocument/2006/relationships/hyperlink" Target="https://github.com/lgandx/Responder" TargetMode="External"/><Relationship Id="rId10" Type="http://schemas.openxmlformats.org/officeDocument/2006/relationships/hyperlink" Target="https://github.com/gentilkiwi/mimikatz/" TargetMode="External"/><Relationship Id="rId4" Type="http://schemas.openxmlformats.org/officeDocument/2006/relationships/hyperlink" Target="https://github.com/byt3bl33d3r/CrackMapExec" TargetMode="External"/><Relationship Id="rId9" Type="http://schemas.openxmlformats.org/officeDocument/2006/relationships/hyperlink" Target="https://github.com/BloodHoundAD/SharpHound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witter.com/_wald0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s://twitter.com/harmj0y" TargetMode="External"/><Relationship Id="rId4" Type="http://schemas.openxmlformats.org/officeDocument/2006/relationships/hyperlink" Target="https://twitter.com/CptJesus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FC6F7-025A-4B77-85F2-6DAA83802F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075" y="1856980"/>
            <a:ext cx="11549849" cy="861421"/>
          </a:xfrm>
        </p:spPr>
        <p:txBody>
          <a:bodyPr/>
          <a:lstStyle/>
          <a:p>
            <a:r>
              <a:rPr lang="en-US" sz="4400" dirty="0"/>
              <a:t>Slides: </a:t>
            </a:r>
            <a:r>
              <a:rPr lang="en-US" sz="4400" dirty="0">
                <a:hlinkClick r:id="rId2"/>
              </a:rPr>
              <a:t>https://github.com/h3xg4m3s</a:t>
            </a:r>
            <a:endParaRPr lang="en-US" sz="4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58C8046-6833-4883-9773-299B9DF46C79}"/>
              </a:ext>
            </a:extLst>
          </p:cNvPr>
          <p:cNvSpPr txBox="1">
            <a:spLocks/>
          </p:cNvSpPr>
          <p:nvPr/>
        </p:nvSpPr>
        <p:spPr>
          <a:xfrm>
            <a:off x="321075" y="4139600"/>
            <a:ext cx="11870925" cy="8614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Twitter:  </a:t>
            </a:r>
            <a:r>
              <a:rPr lang="en-US" sz="4000" dirty="0">
                <a:solidFill>
                  <a:srgbClr val="C2FC32"/>
                </a:solidFill>
              </a:rPr>
              <a:t>@h3xg4m3s</a:t>
            </a:r>
            <a:r>
              <a:rPr lang="en-US" sz="4000" dirty="0"/>
              <a:t>    Slides linked in tweet</a:t>
            </a:r>
          </a:p>
        </p:txBody>
      </p:sp>
    </p:spTree>
    <p:extLst>
      <p:ext uri="{BB962C8B-B14F-4D97-AF65-F5344CB8AC3E}">
        <p14:creationId xmlns:p14="http://schemas.microsoft.com/office/powerpoint/2010/main" val="4229124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C7314F-C3B0-4BF1-A45E-F10310170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99" y="1172721"/>
            <a:ext cx="10306998" cy="51393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4B7CFE-D6E8-4C43-901C-948F34C833FB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</p:spTree>
    <p:extLst>
      <p:ext uri="{BB962C8B-B14F-4D97-AF65-F5344CB8AC3E}">
        <p14:creationId xmlns:p14="http://schemas.microsoft.com/office/powerpoint/2010/main" val="119581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600" dirty="0"/>
              <a:t>Penetration Testing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17A52D-9631-4669-99D2-827BD9F4EE04}"/>
              </a:ext>
            </a:extLst>
          </p:cNvPr>
          <p:cNvSpPr txBox="1"/>
          <p:nvPr/>
        </p:nvSpPr>
        <p:spPr>
          <a:xfrm>
            <a:off x="1393637" y="3198167"/>
            <a:ext cx="9830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2FC32"/>
                </a:solidFill>
              </a:rPr>
              <a:t>Attacking Active Directory should not be confused with a Pentest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422119-CBE4-4BE2-9C7A-17ED488B83C2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</p:spTree>
    <p:extLst>
      <p:ext uri="{BB962C8B-B14F-4D97-AF65-F5344CB8AC3E}">
        <p14:creationId xmlns:p14="http://schemas.microsoft.com/office/powerpoint/2010/main" val="398700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600" dirty="0"/>
              <a:t>Penetration Testing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17A52D-9631-4669-99D2-827BD9F4EE04}"/>
              </a:ext>
            </a:extLst>
          </p:cNvPr>
          <p:cNvSpPr txBox="1"/>
          <p:nvPr/>
        </p:nvSpPr>
        <p:spPr>
          <a:xfrm>
            <a:off x="1136026" y="1699198"/>
            <a:ext cx="8318692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Generic Pentest: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sz="2000" dirty="0"/>
              <a:t>Pre-engagement Interactions (scoping)</a:t>
            </a:r>
          </a:p>
          <a:p>
            <a:pPr marL="342900" indent="-342900">
              <a:buAutoNum type="arabicPeriod"/>
            </a:pPr>
            <a:endParaRPr lang="en-US" sz="2000" dirty="0"/>
          </a:p>
          <a:p>
            <a:pPr marL="342900" indent="-342900">
              <a:buAutoNum type="arabicPeriod"/>
            </a:pPr>
            <a:r>
              <a:rPr lang="en-US" sz="2000" dirty="0"/>
              <a:t>Intelligence Gathering (Recon)</a:t>
            </a:r>
          </a:p>
          <a:p>
            <a:pPr marL="342900" indent="-342900">
              <a:buAutoNum type="arabicPeriod"/>
            </a:pPr>
            <a:endParaRPr lang="en-US" sz="2000" dirty="0"/>
          </a:p>
          <a:p>
            <a:pPr marL="342900" indent="-342900">
              <a:buAutoNum type="arabicPeriod"/>
            </a:pPr>
            <a:r>
              <a:rPr lang="en-US" sz="2000" dirty="0"/>
              <a:t>Vulnerability Analysis (Scanning)</a:t>
            </a:r>
          </a:p>
          <a:p>
            <a:pPr marL="342900" indent="-342900">
              <a:buAutoNum type="arabicPeriod"/>
            </a:pPr>
            <a:endParaRPr lang="en-US" sz="2000" dirty="0"/>
          </a:p>
          <a:p>
            <a:pPr marL="342900" indent="-342900">
              <a:buAutoNum type="arabicPeriod"/>
            </a:pPr>
            <a:r>
              <a:rPr lang="en-US" sz="2000" dirty="0"/>
              <a:t>Exploitation</a:t>
            </a:r>
          </a:p>
          <a:p>
            <a:pPr marL="342900" indent="-342900">
              <a:buAutoNum type="arabicPeriod"/>
            </a:pPr>
            <a:endParaRPr lang="en-US" sz="2000" dirty="0"/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C2FC32"/>
                </a:solidFill>
              </a:rPr>
              <a:t>Post Exploitation   --- where we fall</a:t>
            </a:r>
          </a:p>
          <a:p>
            <a:pPr marL="342900" indent="-342900">
              <a:buAutoNum type="arabicPeriod"/>
            </a:pPr>
            <a:endParaRPr lang="en-US" sz="2000" dirty="0"/>
          </a:p>
          <a:p>
            <a:pPr marL="342900" indent="-342900">
              <a:buAutoNum type="arabicPeriod"/>
            </a:pPr>
            <a:r>
              <a:rPr lang="en-US" sz="2000" dirty="0"/>
              <a:t>Reporting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98F1FB-FB6D-4AE5-9561-FF603297EEE0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</p:spTree>
    <p:extLst>
      <p:ext uri="{BB962C8B-B14F-4D97-AF65-F5344CB8AC3E}">
        <p14:creationId xmlns:p14="http://schemas.microsoft.com/office/powerpoint/2010/main" val="2287487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600" dirty="0"/>
              <a:t>What is Involved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17A52D-9631-4669-99D2-827BD9F4EE04}"/>
              </a:ext>
            </a:extLst>
          </p:cNvPr>
          <p:cNvSpPr txBox="1"/>
          <p:nvPr/>
        </p:nvSpPr>
        <p:spPr>
          <a:xfrm>
            <a:off x="1162658" y="1687354"/>
            <a:ext cx="831869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r>
              <a:rPr lang="en-US" sz="2400" dirty="0" err="1"/>
              <a:t>uber</a:t>
            </a:r>
            <a:r>
              <a:rPr lang="en-US" sz="2400" dirty="0"/>
              <a:t> l33t 0-dayz !?!?!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FC8183-310A-4A3F-BA92-CE23CF2F15A1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</p:spTree>
    <p:extLst>
      <p:ext uri="{BB962C8B-B14F-4D97-AF65-F5344CB8AC3E}">
        <p14:creationId xmlns:p14="http://schemas.microsoft.com/office/powerpoint/2010/main" val="1833461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600" dirty="0"/>
              <a:t>What is Involved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17A52D-9631-4669-99D2-827BD9F4EE04}"/>
              </a:ext>
            </a:extLst>
          </p:cNvPr>
          <p:cNvSpPr txBox="1"/>
          <p:nvPr/>
        </p:nvSpPr>
        <p:spPr>
          <a:xfrm>
            <a:off x="1162658" y="1687354"/>
            <a:ext cx="8318692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r>
              <a:rPr lang="en-US" sz="2400" strike="sngStrike" dirty="0" err="1"/>
              <a:t>uber</a:t>
            </a:r>
            <a:r>
              <a:rPr lang="en-US" sz="2400" strike="sngStrike" dirty="0"/>
              <a:t> l33t 0-dayz !?!?!</a:t>
            </a:r>
            <a:r>
              <a:rPr lang="en-US" sz="2400" dirty="0"/>
              <a:t>  </a:t>
            </a:r>
          </a:p>
          <a:p>
            <a:r>
              <a:rPr lang="en-US" sz="2400" dirty="0"/>
              <a:t>-Not necessarily</a:t>
            </a:r>
          </a:p>
          <a:p>
            <a:r>
              <a:rPr lang="en-US" sz="2400" dirty="0"/>
              <a:t>-Often not at all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C2FC32"/>
                </a:solidFill>
              </a:rPr>
              <a:t>Exploiting weaknesses in configurations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4C78F7B-01C5-4662-977F-130AD9FC526A}"/>
              </a:ext>
            </a:extLst>
          </p:cNvPr>
          <p:cNvSpPr/>
          <p:nvPr/>
        </p:nvSpPr>
        <p:spPr>
          <a:xfrm>
            <a:off x="381106" y="3514333"/>
            <a:ext cx="781552" cy="4813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AF3EB745-548B-46F3-A522-E650DF86C359}"/>
              </a:ext>
            </a:extLst>
          </p:cNvPr>
          <p:cNvSpPr/>
          <p:nvPr/>
        </p:nvSpPr>
        <p:spPr>
          <a:xfrm>
            <a:off x="367552" y="1944672"/>
            <a:ext cx="808660" cy="737161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62DBC7-2706-446C-9380-287827AF11F9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</p:spTree>
    <p:extLst>
      <p:ext uri="{BB962C8B-B14F-4D97-AF65-F5344CB8AC3E}">
        <p14:creationId xmlns:p14="http://schemas.microsoft.com/office/powerpoint/2010/main" val="3711794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600" dirty="0"/>
              <a:t>What is Involved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17A52D-9631-4669-99D2-827BD9F4EE04}"/>
              </a:ext>
            </a:extLst>
          </p:cNvPr>
          <p:cNvSpPr txBox="1"/>
          <p:nvPr/>
        </p:nvSpPr>
        <p:spPr>
          <a:xfrm>
            <a:off x="1162658" y="1687354"/>
            <a:ext cx="8318692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r>
              <a:rPr lang="en-US" sz="2400" strike="sngStrike" dirty="0" err="1"/>
              <a:t>uber</a:t>
            </a:r>
            <a:r>
              <a:rPr lang="en-US" sz="2400" strike="sngStrike" dirty="0"/>
              <a:t> l33t 0-dayz !?!?!</a:t>
            </a:r>
            <a:r>
              <a:rPr lang="en-US" sz="2400" dirty="0"/>
              <a:t>  </a:t>
            </a:r>
          </a:p>
          <a:p>
            <a:r>
              <a:rPr lang="en-US" sz="2400" dirty="0"/>
              <a:t>-Not necessarily</a:t>
            </a:r>
          </a:p>
          <a:p>
            <a:r>
              <a:rPr lang="en-US" sz="2400" dirty="0"/>
              <a:t>-Often not at all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C2FC32"/>
                </a:solidFill>
              </a:rPr>
              <a:t>Exploiting weaknesses in configurations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solidFill>
                  <a:srgbClr val="C2FC32"/>
                </a:solidFill>
              </a:rPr>
              <a:t>Discovering hidden and/or unintended relationships inside Active Directory</a:t>
            </a:r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4C78F7B-01C5-4662-977F-130AD9FC526A}"/>
              </a:ext>
            </a:extLst>
          </p:cNvPr>
          <p:cNvSpPr/>
          <p:nvPr/>
        </p:nvSpPr>
        <p:spPr>
          <a:xfrm>
            <a:off x="381106" y="3514333"/>
            <a:ext cx="781552" cy="4813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AF3EB745-548B-46F3-A522-E650DF86C359}"/>
              </a:ext>
            </a:extLst>
          </p:cNvPr>
          <p:cNvSpPr/>
          <p:nvPr/>
        </p:nvSpPr>
        <p:spPr>
          <a:xfrm>
            <a:off x="367552" y="1944672"/>
            <a:ext cx="808660" cy="737161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31630C0-E100-4258-8113-EAB9533FD473}"/>
              </a:ext>
            </a:extLst>
          </p:cNvPr>
          <p:cNvSpPr/>
          <p:nvPr/>
        </p:nvSpPr>
        <p:spPr>
          <a:xfrm>
            <a:off x="367552" y="4762134"/>
            <a:ext cx="781552" cy="4813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700E7F-8DAF-4086-8AF8-0AB44EBBADF7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</p:spTree>
    <p:extLst>
      <p:ext uri="{BB962C8B-B14F-4D97-AF65-F5344CB8AC3E}">
        <p14:creationId xmlns:p14="http://schemas.microsoft.com/office/powerpoint/2010/main" val="454556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600" dirty="0"/>
              <a:t>Endgame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17A52D-9631-4669-99D2-827BD9F4EE04}"/>
              </a:ext>
            </a:extLst>
          </p:cNvPr>
          <p:cNvSpPr txBox="1"/>
          <p:nvPr/>
        </p:nvSpPr>
        <p:spPr>
          <a:xfrm>
            <a:off x="1884709" y="2181270"/>
            <a:ext cx="10475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All the passwords!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54CDC14-428A-494C-9178-6DAD9C4C3C93}"/>
              </a:ext>
            </a:extLst>
          </p:cNvPr>
          <p:cNvSpPr/>
          <p:nvPr/>
        </p:nvSpPr>
        <p:spPr>
          <a:xfrm>
            <a:off x="1035335" y="4655691"/>
            <a:ext cx="701336" cy="10255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7827EFD-D403-4F8E-B2DF-43625DFC3F83}"/>
              </a:ext>
            </a:extLst>
          </p:cNvPr>
          <p:cNvSpPr/>
          <p:nvPr/>
        </p:nvSpPr>
        <p:spPr>
          <a:xfrm>
            <a:off x="1042969" y="3353808"/>
            <a:ext cx="701336" cy="10255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B1D77D2-5CB2-4A86-B549-509E237D38D7}"/>
              </a:ext>
            </a:extLst>
          </p:cNvPr>
          <p:cNvSpPr/>
          <p:nvPr/>
        </p:nvSpPr>
        <p:spPr>
          <a:xfrm>
            <a:off x="1043236" y="2051925"/>
            <a:ext cx="701336" cy="10255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0965B1-7DF4-40E4-A2A9-A696B35A57F9}"/>
              </a:ext>
            </a:extLst>
          </p:cNvPr>
          <p:cNvSpPr/>
          <p:nvPr/>
        </p:nvSpPr>
        <p:spPr>
          <a:xfrm>
            <a:off x="1884709" y="3512633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dirty="0">
                <a:solidFill>
                  <a:srgbClr val="C2FC32"/>
                </a:solidFill>
              </a:rPr>
              <a:t>Find the loot!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3D3A60-412B-454E-8633-144ED27D5564}"/>
              </a:ext>
            </a:extLst>
          </p:cNvPr>
          <p:cNvSpPr/>
          <p:nvPr/>
        </p:nvSpPr>
        <p:spPr>
          <a:xfrm>
            <a:off x="1884709" y="4506739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dirty="0"/>
              <a:t>Provide remediation and detection advice.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E3873C-F521-4976-9FAF-8BBFEEB22952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</p:spTree>
    <p:extLst>
      <p:ext uri="{BB962C8B-B14F-4D97-AF65-F5344CB8AC3E}">
        <p14:creationId xmlns:p14="http://schemas.microsoft.com/office/powerpoint/2010/main" val="750062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Basic Theory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89A3FD-A05A-441D-9ED4-6CA64C2C167C}"/>
              </a:ext>
            </a:extLst>
          </p:cNvPr>
          <p:cNvSpPr/>
          <p:nvPr/>
        </p:nvSpPr>
        <p:spPr>
          <a:xfrm>
            <a:off x="190368" y="3452047"/>
            <a:ext cx="1568685" cy="1107947"/>
          </a:xfrm>
          <a:custGeom>
            <a:avLst/>
            <a:gdLst>
              <a:gd name="connsiteX0" fmla="*/ 0 w 1201625"/>
              <a:gd name="connsiteY0" fmla="*/ 0 h 815868"/>
              <a:gd name="connsiteX1" fmla="*/ 1201625 w 1201625"/>
              <a:gd name="connsiteY1" fmla="*/ 0 h 815868"/>
              <a:gd name="connsiteX2" fmla="*/ 1201625 w 1201625"/>
              <a:gd name="connsiteY2" fmla="*/ 815868 h 815868"/>
              <a:gd name="connsiteX3" fmla="*/ 0 w 1201625"/>
              <a:gd name="connsiteY3" fmla="*/ 815868 h 815868"/>
              <a:gd name="connsiteX4" fmla="*/ 0 w 1201625"/>
              <a:gd name="connsiteY4" fmla="*/ 0 h 815868"/>
              <a:gd name="connsiteX0" fmla="*/ 0 w 1201625"/>
              <a:gd name="connsiteY0" fmla="*/ 0 h 815868"/>
              <a:gd name="connsiteX1" fmla="*/ 1201625 w 1201625"/>
              <a:gd name="connsiteY1" fmla="*/ 0 h 815868"/>
              <a:gd name="connsiteX2" fmla="*/ 1190084 w 1201625"/>
              <a:gd name="connsiteY2" fmla="*/ 406674 h 815868"/>
              <a:gd name="connsiteX3" fmla="*/ 1201625 w 1201625"/>
              <a:gd name="connsiteY3" fmla="*/ 815868 h 815868"/>
              <a:gd name="connsiteX4" fmla="*/ 0 w 1201625"/>
              <a:gd name="connsiteY4" fmla="*/ 815868 h 815868"/>
              <a:gd name="connsiteX5" fmla="*/ 0 w 1201625"/>
              <a:gd name="connsiteY5" fmla="*/ 0 h 815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1625" h="815868">
                <a:moveTo>
                  <a:pt x="0" y="0"/>
                </a:moveTo>
                <a:lnTo>
                  <a:pt x="1201625" y="0"/>
                </a:lnTo>
                <a:lnTo>
                  <a:pt x="1190084" y="406674"/>
                </a:lnTo>
                <a:lnTo>
                  <a:pt x="1201625" y="815868"/>
                </a:lnTo>
                <a:lnTo>
                  <a:pt x="0" y="815868"/>
                </a:lnTo>
                <a:lnTo>
                  <a:pt x="0" y="0"/>
                </a:lnTo>
                <a:close/>
              </a:path>
            </a:pathLst>
          </a:custGeom>
          <a:effectLst>
            <a:glow rad="393700">
              <a:schemeClr val="accent6">
                <a:lumMod val="75000"/>
              </a:schemeClr>
            </a:glow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093262-8E80-4982-99CA-FD95821AB875}"/>
              </a:ext>
            </a:extLst>
          </p:cNvPr>
          <p:cNvSpPr/>
          <p:nvPr/>
        </p:nvSpPr>
        <p:spPr>
          <a:xfrm>
            <a:off x="5413189" y="1991965"/>
            <a:ext cx="1365621" cy="8717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ED07DE-35AC-43CF-AD8D-91AE67D544BD}"/>
              </a:ext>
            </a:extLst>
          </p:cNvPr>
          <p:cNvSpPr/>
          <p:nvPr/>
        </p:nvSpPr>
        <p:spPr>
          <a:xfrm>
            <a:off x="7889783" y="3460990"/>
            <a:ext cx="1604701" cy="106960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Identify Access</a:t>
            </a:r>
          </a:p>
          <a:p>
            <a:pPr algn="ctr"/>
            <a:r>
              <a:rPr lang="en-US" dirty="0"/>
              <a:t>(Spread)</a:t>
            </a:r>
          </a:p>
        </p:txBody>
      </p:sp>
      <p:sp>
        <p:nvSpPr>
          <p:cNvPr id="12" name="Flowchart: Decision 11">
            <a:extLst>
              <a:ext uri="{FF2B5EF4-FFF2-40B4-BE49-F238E27FC236}">
                <a16:creationId xmlns:a16="http://schemas.microsoft.com/office/drawing/2014/main" id="{6C17C7D9-E648-44B8-AF1A-4B5E453B299C}"/>
              </a:ext>
            </a:extLst>
          </p:cNvPr>
          <p:cNvSpPr/>
          <p:nvPr/>
        </p:nvSpPr>
        <p:spPr>
          <a:xfrm>
            <a:off x="5195701" y="3381316"/>
            <a:ext cx="1803163" cy="11981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High Privilege User?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DCC4F-22B3-4007-B988-F96B78D43E53}"/>
              </a:ext>
            </a:extLst>
          </p:cNvPr>
          <p:cNvSpPr/>
          <p:nvPr/>
        </p:nvSpPr>
        <p:spPr>
          <a:xfrm>
            <a:off x="10185474" y="3460990"/>
            <a:ext cx="1604701" cy="10759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Migrate to New Host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F98EE0-EB49-48CF-846C-567C41BA793B}"/>
              </a:ext>
            </a:extLst>
          </p:cNvPr>
          <p:cNvCxnSpPr>
            <a:cxnSpLocks/>
            <a:stCxn id="8" idx="2"/>
            <a:endCxn id="84" idx="1"/>
          </p:cNvCxnSpPr>
          <p:nvPr/>
        </p:nvCxnSpPr>
        <p:spPr>
          <a:xfrm flipV="1">
            <a:off x="1743987" y="3994497"/>
            <a:ext cx="905987" cy="9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9438E6-315E-45B9-979F-9CAF3510E3A7}"/>
              </a:ext>
            </a:extLst>
          </p:cNvPr>
          <p:cNvCxnSpPr>
            <a:stCxn id="12" idx="0"/>
            <a:endCxn id="10" idx="2"/>
          </p:cNvCxnSpPr>
          <p:nvPr/>
        </p:nvCxnSpPr>
        <p:spPr>
          <a:xfrm flipH="1" flipV="1">
            <a:off x="6096000" y="2863689"/>
            <a:ext cx="1283" cy="517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C47817F-627B-4EEA-8CEB-24EA27149345}"/>
              </a:ext>
            </a:extLst>
          </p:cNvPr>
          <p:cNvSpPr txBox="1"/>
          <p:nvPr/>
        </p:nvSpPr>
        <p:spPr>
          <a:xfrm>
            <a:off x="5564472" y="3038191"/>
            <a:ext cx="531526" cy="31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7F93868-6489-4B4E-9B1C-914B737078B7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6998864" y="3980372"/>
            <a:ext cx="890919" cy="15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7DF254D-ABC3-4773-B135-877005309EF5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9494484" y="3995793"/>
            <a:ext cx="690990" cy="3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BCDD4850-2A2A-42EC-B80C-16DA71A6BAFE}"/>
              </a:ext>
            </a:extLst>
          </p:cNvPr>
          <p:cNvCxnSpPr>
            <a:cxnSpLocks/>
            <a:stCxn id="13" idx="2"/>
            <a:endCxn id="84" idx="2"/>
          </p:cNvCxnSpPr>
          <p:nvPr/>
        </p:nvCxnSpPr>
        <p:spPr>
          <a:xfrm rot="5400000">
            <a:off x="7221077" y="793246"/>
            <a:ext cx="23048" cy="7510448"/>
          </a:xfrm>
          <a:prstGeom prst="curvedConnector3">
            <a:avLst>
              <a:gd name="adj1" fmla="val 71355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9E41E15A-DBA4-427B-825B-465AA9D01BD0}"/>
              </a:ext>
            </a:extLst>
          </p:cNvPr>
          <p:cNvSpPr/>
          <p:nvPr/>
        </p:nvSpPr>
        <p:spPr>
          <a:xfrm>
            <a:off x="2649974" y="3428999"/>
            <a:ext cx="1654806" cy="11309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Obtain Credentials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A163EE3-1170-49B5-B3F3-C36908B82FDD}"/>
              </a:ext>
            </a:extLst>
          </p:cNvPr>
          <p:cNvCxnSpPr>
            <a:cxnSpLocks/>
            <a:stCxn id="84" idx="3"/>
            <a:endCxn id="12" idx="1"/>
          </p:cNvCxnSpPr>
          <p:nvPr/>
        </p:nvCxnSpPr>
        <p:spPr>
          <a:xfrm flipV="1">
            <a:off x="4304780" y="3980372"/>
            <a:ext cx="890921" cy="14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DF926511-1CBB-43AD-A9F1-0C159829E5F3}"/>
              </a:ext>
            </a:extLst>
          </p:cNvPr>
          <p:cNvSpPr txBox="1"/>
          <p:nvPr/>
        </p:nvSpPr>
        <p:spPr>
          <a:xfrm>
            <a:off x="7173785" y="3708400"/>
            <a:ext cx="58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204A4E-CC02-47D1-A761-E1D23AF0F3E3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</p:spTree>
    <p:extLst>
      <p:ext uri="{BB962C8B-B14F-4D97-AF65-F5344CB8AC3E}">
        <p14:creationId xmlns:p14="http://schemas.microsoft.com/office/powerpoint/2010/main" val="3337399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600" dirty="0"/>
              <a:t>External Attack Surface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17A52D-9631-4669-99D2-827BD9F4EE04}"/>
              </a:ext>
            </a:extLst>
          </p:cNvPr>
          <p:cNvSpPr txBox="1"/>
          <p:nvPr/>
        </p:nvSpPr>
        <p:spPr>
          <a:xfrm>
            <a:off x="523696" y="1916620"/>
            <a:ext cx="657844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2FC32"/>
                </a:solidFill>
              </a:rPr>
              <a:t>3 </a:t>
            </a:r>
            <a:r>
              <a:rPr lang="en-US" sz="3200" i="1" dirty="0">
                <a:solidFill>
                  <a:srgbClr val="C2FC32"/>
                </a:solidFill>
              </a:rPr>
              <a:t>Primary</a:t>
            </a:r>
            <a:r>
              <a:rPr lang="en-US" sz="3200" dirty="0">
                <a:solidFill>
                  <a:srgbClr val="C2FC32"/>
                </a:solidFill>
              </a:rPr>
              <a:t> </a:t>
            </a:r>
            <a:r>
              <a:rPr lang="en-US" sz="3200" strike="sngStrike" dirty="0">
                <a:solidFill>
                  <a:srgbClr val="C2FC32"/>
                </a:solidFill>
              </a:rPr>
              <a:t>Endpoints</a:t>
            </a:r>
            <a:r>
              <a:rPr lang="en-US" sz="3200" dirty="0">
                <a:solidFill>
                  <a:srgbClr val="C2FC32"/>
                </a:solidFill>
              </a:rPr>
              <a:t> Entry points</a:t>
            </a:r>
          </a:p>
          <a:p>
            <a:endParaRPr lang="en-US" sz="3200" dirty="0">
              <a:solidFill>
                <a:srgbClr val="C2FC32"/>
              </a:solidFill>
            </a:endParaRPr>
          </a:p>
          <a:p>
            <a:r>
              <a:rPr lang="en-US" sz="2800" dirty="0"/>
              <a:t>Web Servers </a:t>
            </a:r>
          </a:p>
          <a:p>
            <a:r>
              <a:rPr lang="en-US" sz="2800" dirty="0"/>
              <a:t>-no DA’s should log in here*</a:t>
            </a:r>
          </a:p>
          <a:p>
            <a:endParaRPr lang="en-US" sz="2800" dirty="0"/>
          </a:p>
          <a:p>
            <a:r>
              <a:rPr lang="en-US" sz="2800" dirty="0"/>
              <a:t>Users!</a:t>
            </a:r>
          </a:p>
          <a:p>
            <a:endParaRPr lang="en-US" sz="2800" dirty="0"/>
          </a:p>
          <a:p>
            <a:r>
              <a:rPr lang="en-US" sz="2800" dirty="0"/>
              <a:t>VPN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9DD68C-D5E9-4FDD-BACD-41D625241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187" y="2434146"/>
            <a:ext cx="4294736" cy="29968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5036DB-E626-4A12-8EAA-B0569BBCD2C2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</p:spTree>
    <p:extLst>
      <p:ext uri="{BB962C8B-B14F-4D97-AF65-F5344CB8AC3E}">
        <p14:creationId xmlns:p14="http://schemas.microsoft.com/office/powerpoint/2010/main" val="417407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Basic Theory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89A3FD-A05A-441D-9ED4-6CA64C2C167C}"/>
              </a:ext>
            </a:extLst>
          </p:cNvPr>
          <p:cNvSpPr/>
          <p:nvPr/>
        </p:nvSpPr>
        <p:spPr>
          <a:xfrm>
            <a:off x="190368" y="3452047"/>
            <a:ext cx="1568685" cy="1107947"/>
          </a:xfrm>
          <a:custGeom>
            <a:avLst/>
            <a:gdLst>
              <a:gd name="connsiteX0" fmla="*/ 0 w 1201625"/>
              <a:gd name="connsiteY0" fmla="*/ 0 h 815868"/>
              <a:gd name="connsiteX1" fmla="*/ 1201625 w 1201625"/>
              <a:gd name="connsiteY1" fmla="*/ 0 h 815868"/>
              <a:gd name="connsiteX2" fmla="*/ 1201625 w 1201625"/>
              <a:gd name="connsiteY2" fmla="*/ 815868 h 815868"/>
              <a:gd name="connsiteX3" fmla="*/ 0 w 1201625"/>
              <a:gd name="connsiteY3" fmla="*/ 815868 h 815868"/>
              <a:gd name="connsiteX4" fmla="*/ 0 w 1201625"/>
              <a:gd name="connsiteY4" fmla="*/ 0 h 815868"/>
              <a:gd name="connsiteX0" fmla="*/ 0 w 1201625"/>
              <a:gd name="connsiteY0" fmla="*/ 0 h 815868"/>
              <a:gd name="connsiteX1" fmla="*/ 1201625 w 1201625"/>
              <a:gd name="connsiteY1" fmla="*/ 0 h 815868"/>
              <a:gd name="connsiteX2" fmla="*/ 1190084 w 1201625"/>
              <a:gd name="connsiteY2" fmla="*/ 406674 h 815868"/>
              <a:gd name="connsiteX3" fmla="*/ 1201625 w 1201625"/>
              <a:gd name="connsiteY3" fmla="*/ 815868 h 815868"/>
              <a:gd name="connsiteX4" fmla="*/ 0 w 1201625"/>
              <a:gd name="connsiteY4" fmla="*/ 815868 h 815868"/>
              <a:gd name="connsiteX5" fmla="*/ 0 w 1201625"/>
              <a:gd name="connsiteY5" fmla="*/ 0 h 815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1625" h="815868">
                <a:moveTo>
                  <a:pt x="0" y="0"/>
                </a:moveTo>
                <a:lnTo>
                  <a:pt x="1201625" y="0"/>
                </a:lnTo>
                <a:lnTo>
                  <a:pt x="1190084" y="406674"/>
                </a:lnTo>
                <a:lnTo>
                  <a:pt x="1201625" y="815868"/>
                </a:lnTo>
                <a:lnTo>
                  <a:pt x="0" y="815868"/>
                </a:lnTo>
                <a:lnTo>
                  <a:pt x="0" y="0"/>
                </a:lnTo>
                <a:close/>
              </a:path>
            </a:pathLst>
          </a:custGeom>
          <a:effectLst>
            <a:glow rad="393700">
              <a:schemeClr val="accent6">
                <a:lumMod val="75000"/>
              </a:schemeClr>
            </a:glow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093262-8E80-4982-99CA-FD95821AB875}"/>
              </a:ext>
            </a:extLst>
          </p:cNvPr>
          <p:cNvSpPr/>
          <p:nvPr/>
        </p:nvSpPr>
        <p:spPr>
          <a:xfrm>
            <a:off x="5413189" y="1991965"/>
            <a:ext cx="1365621" cy="8717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ED07DE-35AC-43CF-AD8D-91AE67D544BD}"/>
              </a:ext>
            </a:extLst>
          </p:cNvPr>
          <p:cNvSpPr/>
          <p:nvPr/>
        </p:nvSpPr>
        <p:spPr>
          <a:xfrm>
            <a:off x="7889783" y="3460990"/>
            <a:ext cx="1604701" cy="106960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Identify Access</a:t>
            </a:r>
          </a:p>
          <a:p>
            <a:pPr algn="ctr"/>
            <a:r>
              <a:rPr lang="en-US" dirty="0"/>
              <a:t>(Spread)</a:t>
            </a:r>
          </a:p>
        </p:txBody>
      </p:sp>
      <p:sp>
        <p:nvSpPr>
          <p:cNvPr id="12" name="Flowchart: Decision 11">
            <a:extLst>
              <a:ext uri="{FF2B5EF4-FFF2-40B4-BE49-F238E27FC236}">
                <a16:creationId xmlns:a16="http://schemas.microsoft.com/office/drawing/2014/main" id="{6C17C7D9-E648-44B8-AF1A-4B5E453B299C}"/>
              </a:ext>
            </a:extLst>
          </p:cNvPr>
          <p:cNvSpPr/>
          <p:nvPr/>
        </p:nvSpPr>
        <p:spPr>
          <a:xfrm>
            <a:off x="5195701" y="3381316"/>
            <a:ext cx="1803163" cy="11981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High Privilege User?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DCC4F-22B3-4007-B988-F96B78D43E53}"/>
              </a:ext>
            </a:extLst>
          </p:cNvPr>
          <p:cNvSpPr/>
          <p:nvPr/>
        </p:nvSpPr>
        <p:spPr>
          <a:xfrm>
            <a:off x="10185474" y="3460990"/>
            <a:ext cx="1604701" cy="10759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Migrate to New Host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F98EE0-EB49-48CF-846C-567C41BA793B}"/>
              </a:ext>
            </a:extLst>
          </p:cNvPr>
          <p:cNvCxnSpPr>
            <a:cxnSpLocks/>
            <a:stCxn id="8" idx="2"/>
            <a:endCxn id="84" idx="1"/>
          </p:cNvCxnSpPr>
          <p:nvPr/>
        </p:nvCxnSpPr>
        <p:spPr>
          <a:xfrm flipV="1">
            <a:off x="1743987" y="3994497"/>
            <a:ext cx="905987" cy="9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9438E6-315E-45B9-979F-9CAF3510E3A7}"/>
              </a:ext>
            </a:extLst>
          </p:cNvPr>
          <p:cNvCxnSpPr>
            <a:stCxn id="12" idx="0"/>
            <a:endCxn id="10" idx="2"/>
          </p:cNvCxnSpPr>
          <p:nvPr/>
        </p:nvCxnSpPr>
        <p:spPr>
          <a:xfrm flipH="1" flipV="1">
            <a:off x="6096000" y="2863689"/>
            <a:ext cx="1283" cy="517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C47817F-627B-4EEA-8CEB-24EA27149345}"/>
              </a:ext>
            </a:extLst>
          </p:cNvPr>
          <p:cNvSpPr txBox="1"/>
          <p:nvPr/>
        </p:nvSpPr>
        <p:spPr>
          <a:xfrm>
            <a:off x="5564472" y="3038191"/>
            <a:ext cx="531526" cy="31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7F93868-6489-4B4E-9B1C-914B737078B7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6998864" y="3980372"/>
            <a:ext cx="890919" cy="15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7DF254D-ABC3-4773-B135-877005309EF5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9494484" y="3995793"/>
            <a:ext cx="690990" cy="3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BCDD4850-2A2A-42EC-B80C-16DA71A6BAFE}"/>
              </a:ext>
            </a:extLst>
          </p:cNvPr>
          <p:cNvCxnSpPr>
            <a:cxnSpLocks/>
            <a:stCxn id="13" idx="2"/>
            <a:endCxn id="84" idx="2"/>
          </p:cNvCxnSpPr>
          <p:nvPr/>
        </p:nvCxnSpPr>
        <p:spPr>
          <a:xfrm rot="5400000">
            <a:off x="7221077" y="793246"/>
            <a:ext cx="23048" cy="7510448"/>
          </a:xfrm>
          <a:prstGeom prst="curvedConnector3">
            <a:avLst>
              <a:gd name="adj1" fmla="val 71355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9E41E15A-DBA4-427B-825B-465AA9D01BD0}"/>
              </a:ext>
            </a:extLst>
          </p:cNvPr>
          <p:cNvSpPr/>
          <p:nvPr/>
        </p:nvSpPr>
        <p:spPr>
          <a:xfrm>
            <a:off x="2649974" y="3428999"/>
            <a:ext cx="1654806" cy="11309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Obtain Credentials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A163EE3-1170-49B5-B3F3-C36908B82FDD}"/>
              </a:ext>
            </a:extLst>
          </p:cNvPr>
          <p:cNvCxnSpPr>
            <a:cxnSpLocks/>
            <a:stCxn id="84" idx="3"/>
            <a:endCxn id="12" idx="1"/>
          </p:cNvCxnSpPr>
          <p:nvPr/>
        </p:nvCxnSpPr>
        <p:spPr>
          <a:xfrm flipV="1">
            <a:off x="4304780" y="3980372"/>
            <a:ext cx="890921" cy="14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DF926511-1CBB-43AD-A9F1-0C159829E5F3}"/>
              </a:ext>
            </a:extLst>
          </p:cNvPr>
          <p:cNvSpPr txBox="1"/>
          <p:nvPr/>
        </p:nvSpPr>
        <p:spPr>
          <a:xfrm>
            <a:off x="7173785" y="3708400"/>
            <a:ext cx="58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8E9B5E-46F0-4034-B53A-1EB13FC5101D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</p:spTree>
    <p:extLst>
      <p:ext uri="{BB962C8B-B14F-4D97-AF65-F5344CB8AC3E}">
        <p14:creationId xmlns:p14="http://schemas.microsoft.com/office/powerpoint/2010/main" val="1294039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FC6F7-025A-4B77-85F2-6DAA83802F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525162"/>
            <a:ext cx="9063244" cy="3329581"/>
          </a:xfrm>
        </p:spPr>
        <p:txBody>
          <a:bodyPr/>
          <a:lstStyle/>
          <a:p>
            <a:r>
              <a:rPr lang="en-US" dirty="0"/>
              <a:t>Attacking Active Directory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7BD925-0EA9-49D4-8B76-805472C582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5069149"/>
            <a:ext cx="8825658" cy="1350885"/>
          </a:xfrm>
        </p:spPr>
        <p:txBody>
          <a:bodyPr>
            <a:normAutofit/>
          </a:bodyPr>
          <a:lstStyle/>
          <a:p>
            <a:r>
              <a:rPr lang="en-US" dirty="0"/>
              <a:t>Ryan </a:t>
            </a:r>
            <a:r>
              <a:rPr lang="en-US" dirty="0" err="1"/>
              <a:t>preston</a:t>
            </a:r>
            <a:endParaRPr lang="en-US" dirty="0"/>
          </a:p>
          <a:p>
            <a:endParaRPr lang="en-US" dirty="0"/>
          </a:p>
          <a:p>
            <a:r>
              <a:rPr lang="en-US" cap="none" dirty="0">
                <a:solidFill>
                  <a:schemeClr val="accent2"/>
                </a:solidFill>
              </a:rPr>
              <a:t>Slack: </a:t>
            </a:r>
            <a:r>
              <a:rPr lang="en-US" cap="none" dirty="0" err="1">
                <a:solidFill>
                  <a:schemeClr val="accent2"/>
                </a:solidFill>
              </a:rPr>
              <a:t>awsm</a:t>
            </a:r>
            <a:r>
              <a:rPr lang="en-US" cap="none" dirty="0">
                <a:solidFill>
                  <a:schemeClr val="accent2"/>
                </a:solidFill>
              </a:rPr>
              <a:t> 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196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Get Creds!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89A3FD-A05A-441D-9ED4-6CA64C2C167C}"/>
              </a:ext>
            </a:extLst>
          </p:cNvPr>
          <p:cNvSpPr/>
          <p:nvPr/>
        </p:nvSpPr>
        <p:spPr>
          <a:xfrm>
            <a:off x="190368" y="3452047"/>
            <a:ext cx="1568685" cy="1107947"/>
          </a:xfrm>
          <a:custGeom>
            <a:avLst/>
            <a:gdLst>
              <a:gd name="connsiteX0" fmla="*/ 0 w 1201625"/>
              <a:gd name="connsiteY0" fmla="*/ 0 h 815868"/>
              <a:gd name="connsiteX1" fmla="*/ 1201625 w 1201625"/>
              <a:gd name="connsiteY1" fmla="*/ 0 h 815868"/>
              <a:gd name="connsiteX2" fmla="*/ 1201625 w 1201625"/>
              <a:gd name="connsiteY2" fmla="*/ 815868 h 815868"/>
              <a:gd name="connsiteX3" fmla="*/ 0 w 1201625"/>
              <a:gd name="connsiteY3" fmla="*/ 815868 h 815868"/>
              <a:gd name="connsiteX4" fmla="*/ 0 w 1201625"/>
              <a:gd name="connsiteY4" fmla="*/ 0 h 815868"/>
              <a:gd name="connsiteX0" fmla="*/ 0 w 1201625"/>
              <a:gd name="connsiteY0" fmla="*/ 0 h 815868"/>
              <a:gd name="connsiteX1" fmla="*/ 1201625 w 1201625"/>
              <a:gd name="connsiteY1" fmla="*/ 0 h 815868"/>
              <a:gd name="connsiteX2" fmla="*/ 1190084 w 1201625"/>
              <a:gd name="connsiteY2" fmla="*/ 406674 h 815868"/>
              <a:gd name="connsiteX3" fmla="*/ 1201625 w 1201625"/>
              <a:gd name="connsiteY3" fmla="*/ 815868 h 815868"/>
              <a:gd name="connsiteX4" fmla="*/ 0 w 1201625"/>
              <a:gd name="connsiteY4" fmla="*/ 815868 h 815868"/>
              <a:gd name="connsiteX5" fmla="*/ 0 w 1201625"/>
              <a:gd name="connsiteY5" fmla="*/ 0 h 815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1625" h="815868">
                <a:moveTo>
                  <a:pt x="0" y="0"/>
                </a:moveTo>
                <a:lnTo>
                  <a:pt x="1201625" y="0"/>
                </a:lnTo>
                <a:lnTo>
                  <a:pt x="1190084" y="406674"/>
                </a:lnTo>
                <a:lnTo>
                  <a:pt x="1201625" y="815868"/>
                </a:lnTo>
                <a:lnTo>
                  <a:pt x="0" y="815868"/>
                </a:lnTo>
                <a:lnTo>
                  <a:pt x="0" y="0"/>
                </a:lnTo>
                <a:close/>
              </a:path>
            </a:pathLst>
          </a:custGeom>
          <a:effectLst>
            <a:glow rad="393700">
              <a:schemeClr val="accent6">
                <a:lumMod val="75000"/>
              </a:schemeClr>
            </a:glow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093262-8E80-4982-99CA-FD95821AB875}"/>
              </a:ext>
            </a:extLst>
          </p:cNvPr>
          <p:cNvSpPr/>
          <p:nvPr/>
        </p:nvSpPr>
        <p:spPr>
          <a:xfrm>
            <a:off x="5413189" y="1991965"/>
            <a:ext cx="1365621" cy="8717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ED07DE-35AC-43CF-AD8D-91AE67D544BD}"/>
              </a:ext>
            </a:extLst>
          </p:cNvPr>
          <p:cNvSpPr/>
          <p:nvPr/>
        </p:nvSpPr>
        <p:spPr>
          <a:xfrm>
            <a:off x="7889783" y="3460990"/>
            <a:ext cx="1604701" cy="106960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Identify Access</a:t>
            </a:r>
          </a:p>
          <a:p>
            <a:pPr algn="ctr"/>
            <a:r>
              <a:rPr lang="en-US" dirty="0"/>
              <a:t>(Spread)</a:t>
            </a:r>
          </a:p>
        </p:txBody>
      </p:sp>
      <p:sp>
        <p:nvSpPr>
          <p:cNvPr id="12" name="Flowchart: Decision 11">
            <a:extLst>
              <a:ext uri="{FF2B5EF4-FFF2-40B4-BE49-F238E27FC236}">
                <a16:creationId xmlns:a16="http://schemas.microsoft.com/office/drawing/2014/main" id="{6C17C7D9-E648-44B8-AF1A-4B5E453B299C}"/>
              </a:ext>
            </a:extLst>
          </p:cNvPr>
          <p:cNvSpPr/>
          <p:nvPr/>
        </p:nvSpPr>
        <p:spPr>
          <a:xfrm>
            <a:off x="5195701" y="3381316"/>
            <a:ext cx="1803163" cy="11981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High Privilege User?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DCC4F-22B3-4007-B988-F96B78D43E53}"/>
              </a:ext>
            </a:extLst>
          </p:cNvPr>
          <p:cNvSpPr/>
          <p:nvPr/>
        </p:nvSpPr>
        <p:spPr>
          <a:xfrm>
            <a:off x="10185474" y="3460990"/>
            <a:ext cx="1604701" cy="10759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Migrate to New Host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F98EE0-EB49-48CF-846C-567C41BA793B}"/>
              </a:ext>
            </a:extLst>
          </p:cNvPr>
          <p:cNvCxnSpPr>
            <a:cxnSpLocks/>
            <a:stCxn id="8" idx="2"/>
            <a:endCxn id="84" idx="1"/>
          </p:cNvCxnSpPr>
          <p:nvPr/>
        </p:nvCxnSpPr>
        <p:spPr>
          <a:xfrm flipV="1">
            <a:off x="1743987" y="3994497"/>
            <a:ext cx="905987" cy="9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9438E6-315E-45B9-979F-9CAF3510E3A7}"/>
              </a:ext>
            </a:extLst>
          </p:cNvPr>
          <p:cNvCxnSpPr>
            <a:stCxn id="12" idx="0"/>
            <a:endCxn id="10" idx="2"/>
          </p:cNvCxnSpPr>
          <p:nvPr/>
        </p:nvCxnSpPr>
        <p:spPr>
          <a:xfrm flipH="1" flipV="1">
            <a:off x="6096000" y="2863689"/>
            <a:ext cx="1283" cy="517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C47817F-627B-4EEA-8CEB-24EA27149345}"/>
              </a:ext>
            </a:extLst>
          </p:cNvPr>
          <p:cNvSpPr txBox="1"/>
          <p:nvPr/>
        </p:nvSpPr>
        <p:spPr>
          <a:xfrm>
            <a:off x="5564472" y="3038191"/>
            <a:ext cx="531526" cy="31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7F93868-6489-4B4E-9B1C-914B737078B7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6998864" y="3980372"/>
            <a:ext cx="890919" cy="15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7DF254D-ABC3-4773-B135-877005309EF5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9494484" y="3995793"/>
            <a:ext cx="690990" cy="3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BCDD4850-2A2A-42EC-B80C-16DA71A6BAFE}"/>
              </a:ext>
            </a:extLst>
          </p:cNvPr>
          <p:cNvCxnSpPr>
            <a:cxnSpLocks/>
            <a:stCxn id="13" idx="2"/>
            <a:endCxn id="84" idx="2"/>
          </p:cNvCxnSpPr>
          <p:nvPr/>
        </p:nvCxnSpPr>
        <p:spPr>
          <a:xfrm rot="5400000">
            <a:off x="7221077" y="793246"/>
            <a:ext cx="23048" cy="7510448"/>
          </a:xfrm>
          <a:prstGeom prst="curvedConnector3">
            <a:avLst>
              <a:gd name="adj1" fmla="val 71355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9E41E15A-DBA4-427B-825B-465AA9D01BD0}"/>
              </a:ext>
            </a:extLst>
          </p:cNvPr>
          <p:cNvSpPr/>
          <p:nvPr/>
        </p:nvSpPr>
        <p:spPr>
          <a:xfrm>
            <a:off x="2649974" y="3428999"/>
            <a:ext cx="1654806" cy="1130995"/>
          </a:xfrm>
          <a:prstGeom prst="rect">
            <a:avLst/>
          </a:prstGeom>
          <a:effectLst>
            <a:glow rad="635000">
              <a:schemeClr val="accent3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Obtain Credentials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A163EE3-1170-49B5-B3F3-C36908B82FDD}"/>
              </a:ext>
            </a:extLst>
          </p:cNvPr>
          <p:cNvCxnSpPr>
            <a:cxnSpLocks/>
            <a:stCxn id="84" idx="3"/>
            <a:endCxn id="12" idx="1"/>
          </p:cNvCxnSpPr>
          <p:nvPr/>
        </p:nvCxnSpPr>
        <p:spPr>
          <a:xfrm flipV="1">
            <a:off x="4304780" y="3980372"/>
            <a:ext cx="890921" cy="14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DF926511-1CBB-43AD-A9F1-0C159829E5F3}"/>
              </a:ext>
            </a:extLst>
          </p:cNvPr>
          <p:cNvSpPr txBox="1"/>
          <p:nvPr/>
        </p:nvSpPr>
        <p:spPr>
          <a:xfrm>
            <a:off x="7173785" y="3708400"/>
            <a:ext cx="58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7FA951-280D-495F-BB88-D7315AC36F8E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</p:spTree>
    <p:extLst>
      <p:ext uri="{BB962C8B-B14F-4D97-AF65-F5344CB8AC3E}">
        <p14:creationId xmlns:p14="http://schemas.microsoft.com/office/powerpoint/2010/main" val="3308304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Obtaining Credentials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9460B3-A58E-4D91-9577-D502B2EAD604}"/>
              </a:ext>
            </a:extLst>
          </p:cNvPr>
          <p:cNvSpPr txBox="1"/>
          <p:nvPr/>
        </p:nvSpPr>
        <p:spPr>
          <a:xfrm>
            <a:off x="1393637" y="2795149"/>
            <a:ext cx="34838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Responder</a:t>
            </a:r>
          </a:p>
          <a:p>
            <a:r>
              <a:rPr lang="en-US" dirty="0"/>
              <a:t>Phishing</a:t>
            </a:r>
          </a:p>
          <a:p>
            <a:r>
              <a:rPr lang="en-US" dirty="0"/>
              <a:t>Password Spraying</a:t>
            </a:r>
          </a:p>
          <a:p>
            <a:r>
              <a:rPr lang="en-US" dirty="0"/>
              <a:t>Default Credentials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352FD9-6AA1-438E-8EDB-97BCA828EF7A}"/>
              </a:ext>
            </a:extLst>
          </p:cNvPr>
          <p:cNvSpPr txBox="1"/>
          <p:nvPr/>
        </p:nvSpPr>
        <p:spPr>
          <a:xfrm>
            <a:off x="4627355" y="4385504"/>
            <a:ext cx="34838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2FC32"/>
                </a:solidFill>
              </a:rPr>
              <a:t>Actual Exploit </a:t>
            </a:r>
            <a:r>
              <a:rPr lang="en-US" dirty="0">
                <a:solidFill>
                  <a:srgbClr val="C2FC32"/>
                </a:solidFill>
              </a:rPr>
              <a:t>?!?</a:t>
            </a:r>
          </a:p>
          <a:p>
            <a:r>
              <a:rPr lang="en-US" dirty="0"/>
              <a:t>-ms08-067</a:t>
            </a:r>
          </a:p>
          <a:p>
            <a:r>
              <a:rPr lang="en-US" dirty="0"/>
              <a:t>-ms14-068</a:t>
            </a:r>
          </a:p>
          <a:p>
            <a:r>
              <a:rPr lang="en-US" dirty="0"/>
              <a:t>-ms17-010</a:t>
            </a:r>
          </a:p>
          <a:p>
            <a:r>
              <a:rPr lang="en-US" dirty="0"/>
              <a:t>-Deserialization</a:t>
            </a:r>
          </a:p>
          <a:p>
            <a:r>
              <a:rPr lang="en-US" dirty="0"/>
              <a:t>-</a:t>
            </a:r>
            <a:r>
              <a:rPr lang="en-US" dirty="0" err="1"/>
              <a:t>SQLi</a:t>
            </a:r>
            <a:endParaRPr lang="en-US" dirty="0"/>
          </a:p>
          <a:p>
            <a:r>
              <a:rPr lang="en-US" dirty="0"/>
              <a:t>-etc..</a:t>
            </a:r>
          </a:p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4B7C71-9128-49DD-8560-4A69D21882BC}"/>
              </a:ext>
            </a:extLst>
          </p:cNvPr>
          <p:cNvSpPr txBox="1"/>
          <p:nvPr/>
        </p:nvSpPr>
        <p:spPr>
          <a:xfrm>
            <a:off x="8126128" y="2795149"/>
            <a:ext cx="34838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Mimikatz</a:t>
            </a:r>
            <a:endParaRPr lang="en-US" dirty="0"/>
          </a:p>
          <a:p>
            <a:r>
              <a:rPr lang="en-US" dirty="0" err="1"/>
              <a:t>ProcDump</a:t>
            </a:r>
            <a:endParaRPr lang="en-US" dirty="0"/>
          </a:p>
          <a:p>
            <a:r>
              <a:rPr lang="en-US" dirty="0"/>
              <a:t>Passwords.csv</a:t>
            </a:r>
          </a:p>
          <a:p>
            <a:r>
              <a:rPr lang="en-US" dirty="0"/>
              <a:t>GPP Passwords in SYSVOL</a:t>
            </a:r>
          </a:p>
          <a:p>
            <a:r>
              <a:rPr lang="en-US" dirty="0" err="1"/>
              <a:t>Kerberoasting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C2C7A4-549C-4445-94E0-FEE8677A210D}"/>
              </a:ext>
            </a:extLst>
          </p:cNvPr>
          <p:cNvSpPr txBox="1"/>
          <p:nvPr/>
        </p:nvSpPr>
        <p:spPr>
          <a:xfrm>
            <a:off x="1393637" y="2319823"/>
            <a:ext cx="2687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2FC32"/>
                </a:solidFill>
              </a:rPr>
              <a:t>Pre-Compromise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028B5F-D676-415D-B96F-F29EA8542E8E}"/>
              </a:ext>
            </a:extLst>
          </p:cNvPr>
          <p:cNvSpPr txBox="1"/>
          <p:nvPr/>
        </p:nvSpPr>
        <p:spPr>
          <a:xfrm>
            <a:off x="8111206" y="2312338"/>
            <a:ext cx="28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2FC32"/>
                </a:solidFill>
              </a:rPr>
              <a:t>Post-Compromise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254237-B63E-4F91-A5F1-676FD0D28120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</p:spTree>
    <p:extLst>
      <p:ext uri="{BB962C8B-B14F-4D97-AF65-F5344CB8AC3E}">
        <p14:creationId xmlns:p14="http://schemas.microsoft.com/office/powerpoint/2010/main" val="3921712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Have Creds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89A3FD-A05A-441D-9ED4-6CA64C2C167C}"/>
              </a:ext>
            </a:extLst>
          </p:cNvPr>
          <p:cNvSpPr/>
          <p:nvPr/>
        </p:nvSpPr>
        <p:spPr>
          <a:xfrm>
            <a:off x="190368" y="3452047"/>
            <a:ext cx="1568685" cy="1107947"/>
          </a:xfrm>
          <a:custGeom>
            <a:avLst/>
            <a:gdLst>
              <a:gd name="connsiteX0" fmla="*/ 0 w 1201625"/>
              <a:gd name="connsiteY0" fmla="*/ 0 h 815868"/>
              <a:gd name="connsiteX1" fmla="*/ 1201625 w 1201625"/>
              <a:gd name="connsiteY1" fmla="*/ 0 h 815868"/>
              <a:gd name="connsiteX2" fmla="*/ 1201625 w 1201625"/>
              <a:gd name="connsiteY2" fmla="*/ 815868 h 815868"/>
              <a:gd name="connsiteX3" fmla="*/ 0 w 1201625"/>
              <a:gd name="connsiteY3" fmla="*/ 815868 h 815868"/>
              <a:gd name="connsiteX4" fmla="*/ 0 w 1201625"/>
              <a:gd name="connsiteY4" fmla="*/ 0 h 815868"/>
              <a:gd name="connsiteX0" fmla="*/ 0 w 1201625"/>
              <a:gd name="connsiteY0" fmla="*/ 0 h 815868"/>
              <a:gd name="connsiteX1" fmla="*/ 1201625 w 1201625"/>
              <a:gd name="connsiteY1" fmla="*/ 0 h 815868"/>
              <a:gd name="connsiteX2" fmla="*/ 1190084 w 1201625"/>
              <a:gd name="connsiteY2" fmla="*/ 406674 h 815868"/>
              <a:gd name="connsiteX3" fmla="*/ 1201625 w 1201625"/>
              <a:gd name="connsiteY3" fmla="*/ 815868 h 815868"/>
              <a:gd name="connsiteX4" fmla="*/ 0 w 1201625"/>
              <a:gd name="connsiteY4" fmla="*/ 815868 h 815868"/>
              <a:gd name="connsiteX5" fmla="*/ 0 w 1201625"/>
              <a:gd name="connsiteY5" fmla="*/ 0 h 815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1625" h="815868">
                <a:moveTo>
                  <a:pt x="0" y="0"/>
                </a:moveTo>
                <a:lnTo>
                  <a:pt x="1201625" y="0"/>
                </a:lnTo>
                <a:lnTo>
                  <a:pt x="1190084" y="406674"/>
                </a:lnTo>
                <a:lnTo>
                  <a:pt x="1201625" y="815868"/>
                </a:lnTo>
                <a:lnTo>
                  <a:pt x="0" y="815868"/>
                </a:lnTo>
                <a:lnTo>
                  <a:pt x="0" y="0"/>
                </a:lnTo>
                <a:close/>
              </a:path>
            </a:pathLst>
          </a:custGeom>
          <a:effectLst>
            <a:glow rad="393700">
              <a:schemeClr val="accent6">
                <a:lumMod val="75000"/>
              </a:schemeClr>
            </a:glow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093262-8E80-4982-99CA-FD95821AB875}"/>
              </a:ext>
            </a:extLst>
          </p:cNvPr>
          <p:cNvSpPr/>
          <p:nvPr/>
        </p:nvSpPr>
        <p:spPr>
          <a:xfrm>
            <a:off x="5413189" y="1991965"/>
            <a:ext cx="1365621" cy="8717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ED07DE-35AC-43CF-AD8D-91AE67D544BD}"/>
              </a:ext>
            </a:extLst>
          </p:cNvPr>
          <p:cNvSpPr/>
          <p:nvPr/>
        </p:nvSpPr>
        <p:spPr>
          <a:xfrm>
            <a:off x="7889783" y="3460990"/>
            <a:ext cx="1604701" cy="106960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Identify Access</a:t>
            </a:r>
          </a:p>
          <a:p>
            <a:pPr algn="ctr"/>
            <a:r>
              <a:rPr lang="en-US" dirty="0"/>
              <a:t>(Spread)</a:t>
            </a:r>
          </a:p>
        </p:txBody>
      </p:sp>
      <p:sp>
        <p:nvSpPr>
          <p:cNvPr id="12" name="Flowchart: Decision 11">
            <a:extLst>
              <a:ext uri="{FF2B5EF4-FFF2-40B4-BE49-F238E27FC236}">
                <a16:creationId xmlns:a16="http://schemas.microsoft.com/office/drawing/2014/main" id="{6C17C7D9-E648-44B8-AF1A-4B5E453B299C}"/>
              </a:ext>
            </a:extLst>
          </p:cNvPr>
          <p:cNvSpPr/>
          <p:nvPr/>
        </p:nvSpPr>
        <p:spPr>
          <a:xfrm>
            <a:off x="5195701" y="3381316"/>
            <a:ext cx="1803163" cy="11981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High Privilege User?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DCC4F-22B3-4007-B988-F96B78D43E53}"/>
              </a:ext>
            </a:extLst>
          </p:cNvPr>
          <p:cNvSpPr/>
          <p:nvPr/>
        </p:nvSpPr>
        <p:spPr>
          <a:xfrm>
            <a:off x="10185474" y="3460990"/>
            <a:ext cx="1604701" cy="10759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Migrate to New Host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F98EE0-EB49-48CF-846C-567C41BA793B}"/>
              </a:ext>
            </a:extLst>
          </p:cNvPr>
          <p:cNvCxnSpPr>
            <a:cxnSpLocks/>
            <a:stCxn id="8" idx="2"/>
            <a:endCxn id="84" idx="1"/>
          </p:cNvCxnSpPr>
          <p:nvPr/>
        </p:nvCxnSpPr>
        <p:spPr>
          <a:xfrm flipV="1">
            <a:off x="1743987" y="3994497"/>
            <a:ext cx="905987" cy="9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9438E6-315E-45B9-979F-9CAF3510E3A7}"/>
              </a:ext>
            </a:extLst>
          </p:cNvPr>
          <p:cNvCxnSpPr>
            <a:stCxn id="12" idx="0"/>
            <a:endCxn id="10" idx="2"/>
          </p:cNvCxnSpPr>
          <p:nvPr/>
        </p:nvCxnSpPr>
        <p:spPr>
          <a:xfrm flipH="1" flipV="1">
            <a:off x="6096000" y="2863689"/>
            <a:ext cx="1283" cy="517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C47817F-627B-4EEA-8CEB-24EA27149345}"/>
              </a:ext>
            </a:extLst>
          </p:cNvPr>
          <p:cNvSpPr txBox="1"/>
          <p:nvPr/>
        </p:nvSpPr>
        <p:spPr>
          <a:xfrm>
            <a:off x="5564472" y="3038191"/>
            <a:ext cx="531526" cy="31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7F93868-6489-4B4E-9B1C-914B737078B7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6998864" y="3980372"/>
            <a:ext cx="890919" cy="15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7DF254D-ABC3-4773-B135-877005309EF5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9494484" y="3995793"/>
            <a:ext cx="690990" cy="3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BCDD4850-2A2A-42EC-B80C-16DA71A6BAFE}"/>
              </a:ext>
            </a:extLst>
          </p:cNvPr>
          <p:cNvCxnSpPr>
            <a:cxnSpLocks/>
            <a:stCxn id="13" idx="2"/>
            <a:endCxn id="84" idx="2"/>
          </p:cNvCxnSpPr>
          <p:nvPr/>
        </p:nvCxnSpPr>
        <p:spPr>
          <a:xfrm rot="5400000">
            <a:off x="7221077" y="793246"/>
            <a:ext cx="23048" cy="7510448"/>
          </a:xfrm>
          <a:prstGeom prst="curvedConnector3">
            <a:avLst>
              <a:gd name="adj1" fmla="val 71355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9E41E15A-DBA4-427B-825B-465AA9D01BD0}"/>
              </a:ext>
            </a:extLst>
          </p:cNvPr>
          <p:cNvSpPr/>
          <p:nvPr/>
        </p:nvSpPr>
        <p:spPr>
          <a:xfrm>
            <a:off x="2649974" y="3428999"/>
            <a:ext cx="1654806" cy="1130995"/>
          </a:xfrm>
          <a:prstGeom prst="rect">
            <a:avLst/>
          </a:prstGeom>
          <a:effectLst>
            <a:glow rad="635000">
              <a:schemeClr val="accent3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Obtain Credentials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A163EE3-1170-49B5-B3F3-C36908B82FDD}"/>
              </a:ext>
            </a:extLst>
          </p:cNvPr>
          <p:cNvCxnSpPr>
            <a:cxnSpLocks/>
            <a:stCxn id="84" idx="3"/>
            <a:endCxn id="12" idx="1"/>
          </p:cNvCxnSpPr>
          <p:nvPr/>
        </p:nvCxnSpPr>
        <p:spPr>
          <a:xfrm flipV="1">
            <a:off x="4304780" y="3980372"/>
            <a:ext cx="890921" cy="14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DF926511-1CBB-43AD-A9F1-0C159829E5F3}"/>
              </a:ext>
            </a:extLst>
          </p:cNvPr>
          <p:cNvSpPr txBox="1"/>
          <p:nvPr/>
        </p:nvSpPr>
        <p:spPr>
          <a:xfrm>
            <a:off x="7173785" y="3708400"/>
            <a:ext cx="58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762E89-FEED-4FF8-ADDB-D2371C9D3FFA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</p:spTree>
    <p:extLst>
      <p:ext uri="{BB962C8B-B14F-4D97-AF65-F5344CB8AC3E}">
        <p14:creationId xmlns:p14="http://schemas.microsoft.com/office/powerpoint/2010/main" val="445948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Check </a:t>
            </a:r>
            <a:r>
              <a:rPr lang="en-US" dirty="0" err="1"/>
              <a:t>yo</a:t>
            </a:r>
            <a:r>
              <a:rPr lang="en-US" dirty="0"/>
              <a:t> Privilege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89A3FD-A05A-441D-9ED4-6CA64C2C167C}"/>
              </a:ext>
            </a:extLst>
          </p:cNvPr>
          <p:cNvSpPr/>
          <p:nvPr/>
        </p:nvSpPr>
        <p:spPr>
          <a:xfrm>
            <a:off x="190368" y="3452047"/>
            <a:ext cx="1568685" cy="1107947"/>
          </a:xfrm>
          <a:custGeom>
            <a:avLst/>
            <a:gdLst>
              <a:gd name="connsiteX0" fmla="*/ 0 w 1201625"/>
              <a:gd name="connsiteY0" fmla="*/ 0 h 815868"/>
              <a:gd name="connsiteX1" fmla="*/ 1201625 w 1201625"/>
              <a:gd name="connsiteY1" fmla="*/ 0 h 815868"/>
              <a:gd name="connsiteX2" fmla="*/ 1201625 w 1201625"/>
              <a:gd name="connsiteY2" fmla="*/ 815868 h 815868"/>
              <a:gd name="connsiteX3" fmla="*/ 0 w 1201625"/>
              <a:gd name="connsiteY3" fmla="*/ 815868 h 815868"/>
              <a:gd name="connsiteX4" fmla="*/ 0 w 1201625"/>
              <a:gd name="connsiteY4" fmla="*/ 0 h 815868"/>
              <a:gd name="connsiteX0" fmla="*/ 0 w 1201625"/>
              <a:gd name="connsiteY0" fmla="*/ 0 h 815868"/>
              <a:gd name="connsiteX1" fmla="*/ 1201625 w 1201625"/>
              <a:gd name="connsiteY1" fmla="*/ 0 h 815868"/>
              <a:gd name="connsiteX2" fmla="*/ 1190084 w 1201625"/>
              <a:gd name="connsiteY2" fmla="*/ 406674 h 815868"/>
              <a:gd name="connsiteX3" fmla="*/ 1201625 w 1201625"/>
              <a:gd name="connsiteY3" fmla="*/ 815868 h 815868"/>
              <a:gd name="connsiteX4" fmla="*/ 0 w 1201625"/>
              <a:gd name="connsiteY4" fmla="*/ 815868 h 815868"/>
              <a:gd name="connsiteX5" fmla="*/ 0 w 1201625"/>
              <a:gd name="connsiteY5" fmla="*/ 0 h 815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1625" h="815868">
                <a:moveTo>
                  <a:pt x="0" y="0"/>
                </a:moveTo>
                <a:lnTo>
                  <a:pt x="1201625" y="0"/>
                </a:lnTo>
                <a:lnTo>
                  <a:pt x="1190084" y="406674"/>
                </a:lnTo>
                <a:lnTo>
                  <a:pt x="1201625" y="815868"/>
                </a:lnTo>
                <a:lnTo>
                  <a:pt x="0" y="81586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093262-8E80-4982-99CA-FD95821AB875}"/>
              </a:ext>
            </a:extLst>
          </p:cNvPr>
          <p:cNvSpPr/>
          <p:nvPr/>
        </p:nvSpPr>
        <p:spPr>
          <a:xfrm>
            <a:off x="5413189" y="1991965"/>
            <a:ext cx="1365621" cy="8717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ED07DE-35AC-43CF-AD8D-91AE67D544BD}"/>
              </a:ext>
            </a:extLst>
          </p:cNvPr>
          <p:cNvSpPr/>
          <p:nvPr/>
        </p:nvSpPr>
        <p:spPr>
          <a:xfrm>
            <a:off x="7889783" y="3460990"/>
            <a:ext cx="1604701" cy="106960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Identify Access</a:t>
            </a:r>
          </a:p>
          <a:p>
            <a:pPr algn="ctr"/>
            <a:r>
              <a:rPr lang="en-US" dirty="0"/>
              <a:t>(Spread)</a:t>
            </a:r>
          </a:p>
        </p:txBody>
      </p:sp>
      <p:sp>
        <p:nvSpPr>
          <p:cNvPr id="12" name="Flowchart: Decision 11">
            <a:extLst>
              <a:ext uri="{FF2B5EF4-FFF2-40B4-BE49-F238E27FC236}">
                <a16:creationId xmlns:a16="http://schemas.microsoft.com/office/drawing/2014/main" id="{6C17C7D9-E648-44B8-AF1A-4B5E453B299C}"/>
              </a:ext>
            </a:extLst>
          </p:cNvPr>
          <p:cNvSpPr/>
          <p:nvPr/>
        </p:nvSpPr>
        <p:spPr>
          <a:xfrm>
            <a:off x="5195701" y="3381316"/>
            <a:ext cx="1803163" cy="1198112"/>
          </a:xfrm>
          <a:prstGeom prst="flowChartDecision">
            <a:avLst/>
          </a:prstGeom>
          <a:effectLst>
            <a:glow rad="6731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High Privilege User?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DCC4F-22B3-4007-B988-F96B78D43E53}"/>
              </a:ext>
            </a:extLst>
          </p:cNvPr>
          <p:cNvSpPr/>
          <p:nvPr/>
        </p:nvSpPr>
        <p:spPr>
          <a:xfrm>
            <a:off x="10185474" y="3460990"/>
            <a:ext cx="1604701" cy="10759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Migrate to New Host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F98EE0-EB49-48CF-846C-567C41BA793B}"/>
              </a:ext>
            </a:extLst>
          </p:cNvPr>
          <p:cNvCxnSpPr>
            <a:cxnSpLocks/>
            <a:stCxn id="8" idx="2"/>
            <a:endCxn id="84" idx="1"/>
          </p:cNvCxnSpPr>
          <p:nvPr/>
        </p:nvCxnSpPr>
        <p:spPr>
          <a:xfrm flipV="1">
            <a:off x="1743987" y="3994497"/>
            <a:ext cx="905987" cy="9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9438E6-315E-45B9-979F-9CAF3510E3A7}"/>
              </a:ext>
            </a:extLst>
          </p:cNvPr>
          <p:cNvCxnSpPr>
            <a:stCxn id="12" idx="0"/>
            <a:endCxn id="10" idx="2"/>
          </p:cNvCxnSpPr>
          <p:nvPr/>
        </p:nvCxnSpPr>
        <p:spPr>
          <a:xfrm flipH="1" flipV="1">
            <a:off x="6096000" y="2863689"/>
            <a:ext cx="1283" cy="517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C47817F-627B-4EEA-8CEB-24EA27149345}"/>
              </a:ext>
            </a:extLst>
          </p:cNvPr>
          <p:cNvSpPr txBox="1"/>
          <p:nvPr/>
        </p:nvSpPr>
        <p:spPr>
          <a:xfrm>
            <a:off x="5564472" y="3038191"/>
            <a:ext cx="531526" cy="31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7F93868-6489-4B4E-9B1C-914B737078B7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6998864" y="3980372"/>
            <a:ext cx="890919" cy="15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7DF254D-ABC3-4773-B135-877005309EF5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9494484" y="3995793"/>
            <a:ext cx="690990" cy="3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BCDD4850-2A2A-42EC-B80C-16DA71A6BAFE}"/>
              </a:ext>
            </a:extLst>
          </p:cNvPr>
          <p:cNvCxnSpPr>
            <a:cxnSpLocks/>
            <a:stCxn id="13" idx="2"/>
            <a:endCxn id="84" idx="2"/>
          </p:cNvCxnSpPr>
          <p:nvPr/>
        </p:nvCxnSpPr>
        <p:spPr>
          <a:xfrm rot="5400000">
            <a:off x="7221077" y="793246"/>
            <a:ext cx="23048" cy="7510448"/>
          </a:xfrm>
          <a:prstGeom prst="curvedConnector3">
            <a:avLst>
              <a:gd name="adj1" fmla="val 71355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9E41E15A-DBA4-427B-825B-465AA9D01BD0}"/>
              </a:ext>
            </a:extLst>
          </p:cNvPr>
          <p:cNvSpPr/>
          <p:nvPr/>
        </p:nvSpPr>
        <p:spPr>
          <a:xfrm>
            <a:off x="2649974" y="3428999"/>
            <a:ext cx="1654806" cy="1130995"/>
          </a:xfrm>
          <a:prstGeom prst="rect">
            <a:avLst/>
          </a:prstGeom>
          <a:effectLst>
            <a:glow>
              <a:schemeClr val="accent3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Obtain Credentials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A163EE3-1170-49B5-B3F3-C36908B82FDD}"/>
              </a:ext>
            </a:extLst>
          </p:cNvPr>
          <p:cNvCxnSpPr>
            <a:cxnSpLocks/>
            <a:stCxn id="84" idx="3"/>
            <a:endCxn id="12" idx="1"/>
          </p:cNvCxnSpPr>
          <p:nvPr/>
        </p:nvCxnSpPr>
        <p:spPr>
          <a:xfrm flipV="1">
            <a:off x="4304780" y="3980372"/>
            <a:ext cx="890921" cy="14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DF926511-1CBB-43AD-A9F1-0C159829E5F3}"/>
              </a:ext>
            </a:extLst>
          </p:cNvPr>
          <p:cNvSpPr txBox="1"/>
          <p:nvPr/>
        </p:nvSpPr>
        <p:spPr>
          <a:xfrm>
            <a:off x="7173785" y="3708400"/>
            <a:ext cx="58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354511-1308-4915-BFCD-755E09728BA5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</p:spTree>
    <p:extLst>
      <p:ext uri="{BB962C8B-B14F-4D97-AF65-F5344CB8AC3E}">
        <p14:creationId xmlns:p14="http://schemas.microsoft.com/office/powerpoint/2010/main" val="1687137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DED1541-A573-4D43-9942-1A3A849BF4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777605"/>
              </p:ext>
            </p:extLst>
          </p:nvPr>
        </p:nvGraphicFramePr>
        <p:xfrm>
          <a:off x="1038693" y="1326294"/>
          <a:ext cx="10114614" cy="512393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0573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573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1791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Privileged Accounts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1791">
                <a:tc>
                  <a:txBody>
                    <a:bodyPr/>
                    <a:lstStyle/>
                    <a:p>
                      <a:r>
                        <a:rPr lang="en-US" sz="2500" kern="1200" dirty="0">
                          <a:effectLst/>
                        </a:rPr>
                        <a:t>Enterprise Admins</a:t>
                      </a:r>
                      <a:endParaRPr lang="en-US" sz="2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kern="1200" dirty="0">
                          <a:effectLst/>
                        </a:rPr>
                        <a:t>Account Operators</a:t>
                      </a:r>
                      <a:endParaRPr lang="en-US" sz="2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1791">
                <a:tc>
                  <a:txBody>
                    <a:bodyPr/>
                    <a:lstStyle/>
                    <a:p>
                      <a:r>
                        <a:rPr lang="en-US" sz="2500" kern="1200" dirty="0">
                          <a:effectLst/>
                        </a:rPr>
                        <a:t>Domain Admins</a:t>
                      </a:r>
                      <a:endParaRPr lang="en-US" sz="2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kern="1200" dirty="0">
                          <a:effectLst/>
                        </a:rPr>
                        <a:t>Backup Operators</a:t>
                      </a:r>
                      <a:endParaRPr lang="en-US" sz="2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1791">
                <a:tc>
                  <a:txBody>
                    <a:bodyPr/>
                    <a:lstStyle/>
                    <a:p>
                      <a:r>
                        <a:rPr lang="en-US" sz="2500" kern="1200" dirty="0">
                          <a:effectLst/>
                        </a:rPr>
                        <a:t>Schema Admin</a:t>
                      </a:r>
                      <a:endParaRPr lang="en-US" sz="2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kern="1200" dirty="0">
                          <a:effectLst/>
                        </a:rPr>
                        <a:t>Print Operators</a:t>
                      </a:r>
                      <a:endParaRPr lang="en-US" sz="2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1791">
                <a:tc>
                  <a:txBody>
                    <a:bodyPr/>
                    <a:lstStyle/>
                    <a:p>
                      <a:r>
                        <a:rPr lang="en-US" sz="2500" kern="1200" dirty="0">
                          <a:effectLst/>
                        </a:rPr>
                        <a:t>BUILTIN\Administrators</a:t>
                      </a:r>
                      <a:endParaRPr lang="en-US" sz="2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kern="1200" dirty="0">
                          <a:effectLst/>
                        </a:rPr>
                        <a:t>Server Operators</a:t>
                      </a:r>
                      <a:endParaRPr lang="en-US" sz="2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4176">
                <a:tc>
                  <a:txBody>
                    <a:bodyPr/>
                    <a:lstStyle/>
                    <a:p>
                      <a:r>
                        <a:rPr lang="en-US" sz="2500" kern="1200" dirty="0">
                          <a:effectLst/>
                        </a:rPr>
                        <a:t>Domain Controllers</a:t>
                      </a:r>
                      <a:endParaRPr lang="en-US" sz="2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kern="1200" dirty="0">
                          <a:effectLst/>
                        </a:rPr>
                        <a:t>Group Policy Creators Owners</a:t>
                      </a:r>
                      <a:endParaRPr lang="en-US" sz="2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0805">
                <a:tc>
                  <a:txBody>
                    <a:bodyPr/>
                    <a:lstStyle/>
                    <a:p>
                      <a:r>
                        <a:rPr lang="en-US" sz="2500" kern="1200" dirty="0">
                          <a:effectLst/>
                        </a:rPr>
                        <a:t>Read-only Domain Controllers</a:t>
                      </a:r>
                      <a:endParaRPr lang="en-US" sz="2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kern="1200" dirty="0">
                          <a:effectLst/>
                        </a:rPr>
                        <a:t>Cryptographic Operators</a:t>
                      </a:r>
                      <a:endParaRPr lang="en-US" sz="2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6A55AE1-021F-470D-8181-824CF305E4B0}"/>
              </a:ext>
            </a:extLst>
          </p:cNvPr>
          <p:cNvSpPr txBox="1"/>
          <p:nvPr/>
        </p:nvSpPr>
        <p:spPr>
          <a:xfrm>
            <a:off x="6376086" y="6558492"/>
            <a:ext cx="6252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https://technet.microsoft.com/en-us/library/dn579255(v=ws.11).aspx#BKMK_Admins</a:t>
            </a:r>
          </a:p>
        </p:txBody>
      </p:sp>
    </p:spTree>
    <p:extLst>
      <p:ext uri="{BB962C8B-B14F-4D97-AF65-F5344CB8AC3E}">
        <p14:creationId xmlns:p14="http://schemas.microsoft.com/office/powerpoint/2010/main" val="1986489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Not Privileged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89A3FD-A05A-441D-9ED4-6CA64C2C167C}"/>
              </a:ext>
            </a:extLst>
          </p:cNvPr>
          <p:cNvSpPr/>
          <p:nvPr/>
        </p:nvSpPr>
        <p:spPr>
          <a:xfrm>
            <a:off x="190368" y="3452047"/>
            <a:ext cx="1568685" cy="1107947"/>
          </a:xfrm>
          <a:custGeom>
            <a:avLst/>
            <a:gdLst>
              <a:gd name="connsiteX0" fmla="*/ 0 w 1201625"/>
              <a:gd name="connsiteY0" fmla="*/ 0 h 815868"/>
              <a:gd name="connsiteX1" fmla="*/ 1201625 w 1201625"/>
              <a:gd name="connsiteY1" fmla="*/ 0 h 815868"/>
              <a:gd name="connsiteX2" fmla="*/ 1201625 w 1201625"/>
              <a:gd name="connsiteY2" fmla="*/ 815868 h 815868"/>
              <a:gd name="connsiteX3" fmla="*/ 0 w 1201625"/>
              <a:gd name="connsiteY3" fmla="*/ 815868 h 815868"/>
              <a:gd name="connsiteX4" fmla="*/ 0 w 1201625"/>
              <a:gd name="connsiteY4" fmla="*/ 0 h 815868"/>
              <a:gd name="connsiteX0" fmla="*/ 0 w 1201625"/>
              <a:gd name="connsiteY0" fmla="*/ 0 h 815868"/>
              <a:gd name="connsiteX1" fmla="*/ 1201625 w 1201625"/>
              <a:gd name="connsiteY1" fmla="*/ 0 h 815868"/>
              <a:gd name="connsiteX2" fmla="*/ 1190084 w 1201625"/>
              <a:gd name="connsiteY2" fmla="*/ 406674 h 815868"/>
              <a:gd name="connsiteX3" fmla="*/ 1201625 w 1201625"/>
              <a:gd name="connsiteY3" fmla="*/ 815868 h 815868"/>
              <a:gd name="connsiteX4" fmla="*/ 0 w 1201625"/>
              <a:gd name="connsiteY4" fmla="*/ 815868 h 815868"/>
              <a:gd name="connsiteX5" fmla="*/ 0 w 1201625"/>
              <a:gd name="connsiteY5" fmla="*/ 0 h 815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1625" h="815868">
                <a:moveTo>
                  <a:pt x="0" y="0"/>
                </a:moveTo>
                <a:lnTo>
                  <a:pt x="1201625" y="0"/>
                </a:lnTo>
                <a:lnTo>
                  <a:pt x="1190084" y="406674"/>
                </a:lnTo>
                <a:lnTo>
                  <a:pt x="1201625" y="815868"/>
                </a:lnTo>
                <a:lnTo>
                  <a:pt x="0" y="81586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093262-8E80-4982-99CA-FD95821AB875}"/>
              </a:ext>
            </a:extLst>
          </p:cNvPr>
          <p:cNvSpPr/>
          <p:nvPr/>
        </p:nvSpPr>
        <p:spPr>
          <a:xfrm>
            <a:off x="5413189" y="1991965"/>
            <a:ext cx="1365621" cy="8717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ED07DE-35AC-43CF-AD8D-91AE67D544BD}"/>
              </a:ext>
            </a:extLst>
          </p:cNvPr>
          <p:cNvSpPr/>
          <p:nvPr/>
        </p:nvSpPr>
        <p:spPr>
          <a:xfrm>
            <a:off x="7889783" y="3460990"/>
            <a:ext cx="1604701" cy="106960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Identify Access</a:t>
            </a:r>
          </a:p>
          <a:p>
            <a:pPr algn="ctr"/>
            <a:r>
              <a:rPr lang="en-US" dirty="0"/>
              <a:t>(Spread)</a:t>
            </a:r>
          </a:p>
        </p:txBody>
      </p:sp>
      <p:sp>
        <p:nvSpPr>
          <p:cNvPr id="12" name="Flowchart: Decision 11">
            <a:extLst>
              <a:ext uri="{FF2B5EF4-FFF2-40B4-BE49-F238E27FC236}">
                <a16:creationId xmlns:a16="http://schemas.microsoft.com/office/drawing/2014/main" id="{6C17C7D9-E648-44B8-AF1A-4B5E453B299C}"/>
              </a:ext>
            </a:extLst>
          </p:cNvPr>
          <p:cNvSpPr/>
          <p:nvPr/>
        </p:nvSpPr>
        <p:spPr>
          <a:xfrm>
            <a:off x="5195701" y="3381316"/>
            <a:ext cx="1803163" cy="1198112"/>
          </a:xfrm>
          <a:prstGeom prst="flowChartDecision">
            <a:avLst/>
          </a:prstGeom>
          <a:effectLst>
            <a:glow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High Privilege User?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DCC4F-22B3-4007-B988-F96B78D43E53}"/>
              </a:ext>
            </a:extLst>
          </p:cNvPr>
          <p:cNvSpPr/>
          <p:nvPr/>
        </p:nvSpPr>
        <p:spPr>
          <a:xfrm>
            <a:off x="10185474" y="3460990"/>
            <a:ext cx="1604701" cy="10759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Migrate to New Host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F98EE0-EB49-48CF-846C-567C41BA793B}"/>
              </a:ext>
            </a:extLst>
          </p:cNvPr>
          <p:cNvCxnSpPr>
            <a:cxnSpLocks/>
            <a:stCxn id="8" idx="2"/>
            <a:endCxn id="84" idx="1"/>
          </p:cNvCxnSpPr>
          <p:nvPr/>
        </p:nvCxnSpPr>
        <p:spPr>
          <a:xfrm flipV="1">
            <a:off x="1743987" y="3994497"/>
            <a:ext cx="905987" cy="9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9438E6-315E-45B9-979F-9CAF3510E3A7}"/>
              </a:ext>
            </a:extLst>
          </p:cNvPr>
          <p:cNvCxnSpPr>
            <a:stCxn id="12" idx="0"/>
            <a:endCxn id="10" idx="2"/>
          </p:cNvCxnSpPr>
          <p:nvPr/>
        </p:nvCxnSpPr>
        <p:spPr>
          <a:xfrm flipH="1" flipV="1">
            <a:off x="6096000" y="2863689"/>
            <a:ext cx="1283" cy="517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C47817F-627B-4EEA-8CEB-24EA27149345}"/>
              </a:ext>
            </a:extLst>
          </p:cNvPr>
          <p:cNvSpPr txBox="1"/>
          <p:nvPr/>
        </p:nvSpPr>
        <p:spPr>
          <a:xfrm>
            <a:off x="5564472" y="3038191"/>
            <a:ext cx="531526" cy="31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7F93868-6489-4B4E-9B1C-914B737078B7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6998864" y="3980372"/>
            <a:ext cx="890919" cy="15421"/>
          </a:xfrm>
          <a:prstGeom prst="straightConnector1">
            <a:avLst/>
          </a:prstGeom>
          <a:ln>
            <a:tailEnd type="triangle"/>
          </a:ln>
          <a:effectLst>
            <a:glow rad="10668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7DF254D-ABC3-4773-B135-877005309EF5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9494484" y="3995793"/>
            <a:ext cx="690990" cy="3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BCDD4850-2A2A-42EC-B80C-16DA71A6BAFE}"/>
              </a:ext>
            </a:extLst>
          </p:cNvPr>
          <p:cNvCxnSpPr>
            <a:cxnSpLocks/>
            <a:stCxn id="13" idx="2"/>
            <a:endCxn id="84" idx="2"/>
          </p:cNvCxnSpPr>
          <p:nvPr/>
        </p:nvCxnSpPr>
        <p:spPr>
          <a:xfrm rot="5400000">
            <a:off x="7221077" y="793246"/>
            <a:ext cx="23048" cy="7510448"/>
          </a:xfrm>
          <a:prstGeom prst="curvedConnector3">
            <a:avLst>
              <a:gd name="adj1" fmla="val 71355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9E41E15A-DBA4-427B-825B-465AA9D01BD0}"/>
              </a:ext>
            </a:extLst>
          </p:cNvPr>
          <p:cNvSpPr/>
          <p:nvPr/>
        </p:nvSpPr>
        <p:spPr>
          <a:xfrm>
            <a:off x="2649974" y="3428999"/>
            <a:ext cx="1654806" cy="1130995"/>
          </a:xfrm>
          <a:prstGeom prst="rect">
            <a:avLst/>
          </a:prstGeom>
          <a:effectLst>
            <a:glow>
              <a:schemeClr val="accent3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Obtain Credentials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A163EE3-1170-49B5-B3F3-C36908B82FDD}"/>
              </a:ext>
            </a:extLst>
          </p:cNvPr>
          <p:cNvCxnSpPr>
            <a:cxnSpLocks/>
            <a:stCxn id="84" idx="3"/>
            <a:endCxn id="12" idx="1"/>
          </p:cNvCxnSpPr>
          <p:nvPr/>
        </p:nvCxnSpPr>
        <p:spPr>
          <a:xfrm flipV="1">
            <a:off x="4304780" y="3980372"/>
            <a:ext cx="890921" cy="14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DF926511-1CBB-43AD-A9F1-0C159829E5F3}"/>
              </a:ext>
            </a:extLst>
          </p:cNvPr>
          <p:cNvSpPr txBox="1"/>
          <p:nvPr/>
        </p:nvSpPr>
        <p:spPr>
          <a:xfrm>
            <a:off x="7173785" y="3708400"/>
            <a:ext cx="58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2C1360-42C9-4B4C-90D5-CA0521DE14D1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</p:spTree>
    <p:extLst>
      <p:ext uri="{BB962C8B-B14F-4D97-AF65-F5344CB8AC3E}">
        <p14:creationId xmlns:p14="http://schemas.microsoft.com/office/powerpoint/2010/main" val="4021580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Where can we go?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89A3FD-A05A-441D-9ED4-6CA64C2C167C}"/>
              </a:ext>
            </a:extLst>
          </p:cNvPr>
          <p:cNvSpPr/>
          <p:nvPr/>
        </p:nvSpPr>
        <p:spPr>
          <a:xfrm>
            <a:off x="190368" y="3452047"/>
            <a:ext cx="1568685" cy="1107947"/>
          </a:xfrm>
          <a:custGeom>
            <a:avLst/>
            <a:gdLst>
              <a:gd name="connsiteX0" fmla="*/ 0 w 1201625"/>
              <a:gd name="connsiteY0" fmla="*/ 0 h 815868"/>
              <a:gd name="connsiteX1" fmla="*/ 1201625 w 1201625"/>
              <a:gd name="connsiteY1" fmla="*/ 0 h 815868"/>
              <a:gd name="connsiteX2" fmla="*/ 1201625 w 1201625"/>
              <a:gd name="connsiteY2" fmla="*/ 815868 h 815868"/>
              <a:gd name="connsiteX3" fmla="*/ 0 w 1201625"/>
              <a:gd name="connsiteY3" fmla="*/ 815868 h 815868"/>
              <a:gd name="connsiteX4" fmla="*/ 0 w 1201625"/>
              <a:gd name="connsiteY4" fmla="*/ 0 h 815868"/>
              <a:gd name="connsiteX0" fmla="*/ 0 w 1201625"/>
              <a:gd name="connsiteY0" fmla="*/ 0 h 815868"/>
              <a:gd name="connsiteX1" fmla="*/ 1201625 w 1201625"/>
              <a:gd name="connsiteY1" fmla="*/ 0 h 815868"/>
              <a:gd name="connsiteX2" fmla="*/ 1190084 w 1201625"/>
              <a:gd name="connsiteY2" fmla="*/ 406674 h 815868"/>
              <a:gd name="connsiteX3" fmla="*/ 1201625 w 1201625"/>
              <a:gd name="connsiteY3" fmla="*/ 815868 h 815868"/>
              <a:gd name="connsiteX4" fmla="*/ 0 w 1201625"/>
              <a:gd name="connsiteY4" fmla="*/ 815868 h 815868"/>
              <a:gd name="connsiteX5" fmla="*/ 0 w 1201625"/>
              <a:gd name="connsiteY5" fmla="*/ 0 h 815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1625" h="815868">
                <a:moveTo>
                  <a:pt x="0" y="0"/>
                </a:moveTo>
                <a:lnTo>
                  <a:pt x="1201625" y="0"/>
                </a:lnTo>
                <a:lnTo>
                  <a:pt x="1190084" y="406674"/>
                </a:lnTo>
                <a:lnTo>
                  <a:pt x="1201625" y="815868"/>
                </a:lnTo>
                <a:lnTo>
                  <a:pt x="0" y="81586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093262-8E80-4982-99CA-FD95821AB875}"/>
              </a:ext>
            </a:extLst>
          </p:cNvPr>
          <p:cNvSpPr/>
          <p:nvPr/>
        </p:nvSpPr>
        <p:spPr>
          <a:xfrm>
            <a:off x="5413189" y="1991965"/>
            <a:ext cx="1365621" cy="8717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ED07DE-35AC-43CF-AD8D-91AE67D544BD}"/>
              </a:ext>
            </a:extLst>
          </p:cNvPr>
          <p:cNvSpPr/>
          <p:nvPr/>
        </p:nvSpPr>
        <p:spPr>
          <a:xfrm>
            <a:off x="7889783" y="3460990"/>
            <a:ext cx="1604701" cy="1069606"/>
          </a:xfrm>
          <a:prstGeom prst="rect">
            <a:avLst/>
          </a:prstGeom>
          <a:effectLst>
            <a:glow rad="711200">
              <a:schemeClr val="accent3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Identify Access</a:t>
            </a:r>
          </a:p>
          <a:p>
            <a:pPr algn="ctr"/>
            <a:r>
              <a:rPr lang="en-US" dirty="0"/>
              <a:t>(Spread)</a:t>
            </a:r>
          </a:p>
        </p:txBody>
      </p:sp>
      <p:sp>
        <p:nvSpPr>
          <p:cNvPr id="12" name="Flowchart: Decision 11">
            <a:extLst>
              <a:ext uri="{FF2B5EF4-FFF2-40B4-BE49-F238E27FC236}">
                <a16:creationId xmlns:a16="http://schemas.microsoft.com/office/drawing/2014/main" id="{6C17C7D9-E648-44B8-AF1A-4B5E453B299C}"/>
              </a:ext>
            </a:extLst>
          </p:cNvPr>
          <p:cNvSpPr/>
          <p:nvPr/>
        </p:nvSpPr>
        <p:spPr>
          <a:xfrm>
            <a:off x="5195701" y="3381316"/>
            <a:ext cx="1803163" cy="11981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High Privilege User?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DCC4F-22B3-4007-B988-F96B78D43E53}"/>
              </a:ext>
            </a:extLst>
          </p:cNvPr>
          <p:cNvSpPr/>
          <p:nvPr/>
        </p:nvSpPr>
        <p:spPr>
          <a:xfrm>
            <a:off x="10185474" y="3460990"/>
            <a:ext cx="1604701" cy="10759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Migrate to New Host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F98EE0-EB49-48CF-846C-567C41BA793B}"/>
              </a:ext>
            </a:extLst>
          </p:cNvPr>
          <p:cNvCxnSpPr>
            <a:cxnSpLocks/>
            <a:stCxn id="8" idx="2"/>
            <a:endCxn id="84" idx="1"/>
          </p:cNvCxnSpPr>
          <p:nvPr/>
        </p:nvCxnSpPr>
        <p:spPr>
          <a:xfrm flipV="1">
            <a:off x="1743987" y="3994497"/>
            <a:ext cx="905987" cy="9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9438E6-315E-45B9-979F-9CAF3510E3A7}"/>
              </a:ext>
            </a:extLst>
          </p:cNvPr>
          <p:cNvCxnSpPr>
            <a:stCxn id="12" idx="0"/>
            <a:endCxn id="10" idx="2"/>
          </p:cNvCxnSpPr>
          <p:nvPr/>
        </p:nvCxnSpPr>
        <p:spPr>
          <a:xfrm flipH="1" flipV="1">
            <a:off x="6096000" y="2863689"/>
            <a:ext cx="1283" cy="517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C47817F-627B-4EEA-8CEB-24EA27149345}"/>
              </a:ext>
            </a:extLst>
          </p:cNvPr>
          <p:cNvSpPr txBox="1"/>
          <p:nvPr/>
        </p:nvSpPr>
        <p:spPr>
          <a:xfrm>
            <a:off x="5564472" y="3038191"/>
            <a:ext cx="531526" cy="31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7F93868-6489-4B4E-9B1C-914B737078B7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6998864" y="3980372"/>
            <a:ext cx="890919" cy="15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7DF254D-ABC3-4773-B135-877005309EF5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9494484" y="3995793"/>
            <a:ext cx="690990" cy="3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BCDD4850-2A2A-42EC-B80C-16DA71A6BAFE}"/>
              </a:ext>
            </a:extLst>
          </p:cNvPr>
          <p:cNvCxnSpPr>
            <a:cxnSpLocks/>
            <a:stCxn id="13" idx="2"/>
            <a:endCxn id="84" idx="2"/>
          </p:cNvCxnSpPr>
          <p:nvPr/>
        </p:nvCxnSpPr>
        <p:spPr>
          <a:xfrm rot="5400000">
            <a:off x="7221077" y="793246"/>
            <a:ext cx="23048" cy="7510448"/>
          </a:xfrm>
          <a:prstGeom prst="curvedConnector3">
            <a:avLst>
              <a:gd name="adj1" fmla="val 71355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9E41E15A-DBA4-427B-825B-465AA9D01BD0}"/>
              </a:ext>
            </a:extLst>
          </p:cNvPr>
          <p:cNvSpPr/>
          <p:nvPr/>
        </p:nvSpPr>
        <p:spPr>
          <a:xfrm>
            <a:off x="2649974" y="3428999"/>
            <a:ext cx="1654806" cy="11309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Obtain Credentials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A163EE3-1170-49B5-B3F3-C36908B82FDD}"/>
              </a:ext>
            </a:extLst>
          </p:cNvPr>
          <p:cNvCxnSpPr>
            <a:cxnSpLocks/>
            <a:stCxn id="84" idx="3"/>
            <a:endCxn id="12" idx="1"/>
          </p:cNvCxnSpPr>
          <p:nvPr/>
        </p:nvCxnSpPr>
        <p:spPr>
          <a:xfrm flipV="1">
            <a:off x="4304780" y="3980372"/>
            <a:ext cx="890921" cy="14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DF926511-1CBB-43AD-A9F1-0C159829E5F3}"/>
              </a:ext>
            </a:extLst>
          </p:cNvPr>
          <p:cNvSpPr txBox="1"/>
          <p:nvPr/>
        </p:nvSpPr>
        <p:spPr>
          <a:xfrm>
            <a:off x="7173785" y="3708400"/>
            <a:ext cx="58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E65DAB-FFB5-43CD-B7C7-89970B2671D5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</p:spTree>
    <p:extLst>
      <p:ext uri="{BB962C8B-B14F-4D97-AF65-F5344CB8AC3E}">
        <p14:creationId xmlns:p14="http://schemas.microsoft.com/office/powerpoint/2010/main" val="1020401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Identify Access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4D1812-7478-416C-B084-D209729451F6}"/>
              </a:ext>
            </a:extLst>
          </p:cNvPr>
          <p:cNvSpPr txBox="1"/>
          <p:nvPr/>
        </p:nvSpPr>
        <p:spPr>
          <a:xfrm>
            <a:off x="1124150" y="2489951"/>
            <a:ext cx="1005688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Where are the privileged users?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Where can this user go?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How can I get those high privileged accounts?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0B76C5-4D68-4370-AE6D-DE0F4D649BE0}"/>
              </a:ext>
            </a:extLst>
          </p:cNvPr>
          <p:cNvSpPr txBox="1"/>
          <p:nvPr/>
        </p:nvSpPr>
        <p:spPr>
          <a:xfrm>
            <a:off x="7151297" y="3138018"/>
            <a:ext cx="11283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>
              <a:solidFill>
                <a:srgbClr val="C2FC32"/>
              </a:solidFill>
            </a:endParaRPr>
          </a:p>
          <a:p>
            <a:endParaRPr lang="en-US" b="1" dirty="0">
              <a:solidFill>
                <a:srgbClr val="C2FC32"/>
              </a:solidFill>
            </a:endParaRPr>
          </a:p>
          <a:p>
            <a:endParaRPr lang="en-US" b="1" dirty="0">
              <a:solidFill>
                <a:srgbClr val="C2FC3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A06317-7471-4AD9-9519-8BA48C63DC2C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</p:spTree>
    <p:extLst>
      <p:ext uri="{BB962C8B-B14F-4D97-AF65-F5344CB8AC3E}">
        <p14:creationId xmlns:p14="http://schemas.microsoft.com/office/powerpoint/2010/main" val="9482769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Identify Access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4D1812-7478-416C-B084-D209729451F6}"/>
              </a:ext>
            </a:extLst>
          </p:cNvPr>
          <p:cNvSpPr txBox="1"/>
          <p:nvPr/>
        </p:nvSpPr>
        <p:spPr>
          <a:xfrm>
            <a:off x="454194" y="1937689"/>
            <a:ext cx="58312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2FC32"/>
                </a:solidFill>
              </a:rPr>
              <a:t>Metasploit</a:t>
            </a:r>
          </a:p>
          <a:p>
            <a:r>
              <a:rPr lang="en-US" dirty="0"/>
              <a:t>post/windows/gather/</a:t>
            </a:r>
            <a:r>
              <a:rPr lang="en-US" dirty="0" err="1"/>
              <a:t>local_admin_search_enum</a:t>
            </a:r>
            <a:endParaRPr lang="en-US" dirty="0"/>
          </a:p>
          <a:p>
            <a:r>
              <a:rPr lang="en-US" dirty="0"/>
              <a:t>auxiliary/scanner/</a:t>
            </a:r>
            <a:r>
              <a:rPr lang="en-US" dirty="0" err="1"/>
              <a:t>smb</a:t>
            </a:r>
            <a:r>
              <a:rPr lang="en-US" dirty="0"/>
              <a:t>/</a:t>
            </a:r>
            <a:r>
              <a:rPr lang="en-US" dirty="0" err="1"/>
              <a:t>smb_login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7123D9-0903-46A8-9AA1-3065F4A9D687}"/>
              </a:ext>
            </a:extLst>
          </p:cNvPr>
          <p:cNvSpPr txBox="1"/>
          <p:nvPr/>
        </p:nvSpPr>
        <p:spPr>
          <a:xfrm>
            <a:off x="388377" y="4287485"/>
            <a:ext cx="112831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C2FC32"/>
                </a:solidFill>
              </a:rPr>
              <a:t>PowerView</a:t>
            </a:r>
            <a:r>
              <a:rPr lang="en-US" b="1" dirty="0">
                <a:solidFill>
                  <a:srgbClr val="C2FC32"/>
                </a:solidFill>
              </a:rPr>
              <a:t> (Also included in Empire)</a:t>
            </a:r>
          </a:p>
          <a:p>
            <a:r>
              <a:rPr lang="en-US" dirty="0"/>
              <a:t>Invoke-</a:t>
            </a:r>
            <a:r>
              <a:rPr lang="en-US" dirty="0" err="1"/>
              <a:t>FindLocalAdminAccess</a:t>
            </a:r>
            <a:endParaRPr lang="en-US" dirty="0"/>
          </a:p>
          <a:p>
            <a:r>
              <a:rPr lang="en-US" dirty="0"/>
              <a:t>Invoke-</a:t>
            </a:r>
            <a:r>
              <a:rPr lang="en-US" dirty="0" err="1"/>
              <a:t>CheckLocalAdminAccess</a:t>
            </a:r>
            <a:endParaRPr lang="en-US" dirty="0"/>
          </a:p>
          <a:p>
            <a:r>
              <a:rPr lang="en-US" dirty="0"/>
              <a:t>Invoke-</a:t>
            </a:r>
            <a:r>
              <a:rPr lang="en-US" dirty="0" err="1"/>
              <a:t>ShareFinder</a:t>
            </a:r>
            <a:r>
              <a:rPr lang="en-US" dirty="0"/>
              <a:t> –</a:t>
            </a:r>
            <a:r>
              <a:rPr lang="en-US" dirty="0" err="1"/>
              <a:t>CheckAdmin</a:t>
            </a:r>
            <a:endParaRPr lang="en-US" dirty="0"/>
          </a:p>
          <a:p>
            <a:r>
              <a:rPr lang="en-US" dirty="0"/>
              <a:t>Get-</a:t>
            </a:r>
            <a:r>
              <a:rPr lang="en-US" dirty="0" err="1"/>
              <a:t>NetLocalGroup</a:t>
            </a:r>
            <a:r>
              <a:rPr lang="en-US" dirty="0"/>
              <a:t> –</a:t>
            </a:r>
            <a:r>
              <a:rPr lang="en-US" dirty="0" err="1"/>
              <a:t>ListGroups</a:t>
            </a:r>
            <a:r>
              <a:rPr lang="en-US" dirty="0"/>
              <a:t> &lt;workstation&gt;</a:t>
            </a:r>
          </a:p>
          <a:p>
            <a:r>
              <a:rPr lang="en-US" dirty="0"/>
              <a:t>Invoke-</a:t>
            </a:r>
            <a:r>
              <a:rPr lang="en-US" dirty="0" err="1"/>
              <a:t>EnumerateLocalAdmin</a:t>
            </a:r>
            <a:r>
              <a:rPr lang="en-US" dirty="0"/>
              <a:t>      (returns the local admin group for each machine in the domain)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B49FB9-D830-4386-9B06-6F86FCD0E152}"/>
              </a:ext>
            </a:extLst>
          </p:cNvPr>
          <p:cNvSpPr txBox="1"/>
          <p:nvPr/>
        </p:nvSpPr>
        <p:spPr>
          <a:xfrm>
            <a:off x="7151297" y="1937689"/>
            <a:ext cx="45202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2FC32"/>
                </a:solidFill>
              </a:rPr>
              <a:t>Command Line</a:t>
            </a:r>
          </a:p>
          <a:p>
            <a:r>
              <a:rPr lang="en-US" dirty="0" err="1"/>
              <a:t>whoami</a:t>
            </a:r>
            <a:r>
              <a:rPr lang="en-US" dirty="0"/>
              <a:t> /groups</a:t>
            </a:r>
          </a:p>
          <a:p>
            <a:r>
              <a:rPr lang="en-US" dirty="0"/>
              <a:t>net user &lt;username&gt; /domain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0B76C5-4D68-4370-AE6D-DE0F4D649BE0}"/>
              </a:ext>
            </a:extLst>
          </p:cNvPr>
          <p:cNvSpPr txBox="1"/>
          <p:nvPr/>
        </p:nvSpPr>
        <p:spPr>
          <a:xfrm>
            <a:off x="7151297" y="3138018"/>
            <a:ext cx="1128316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C2FC32"/>
                </a:solidFill>
              </a:rPr>
              <a:t>Powershell</a:t>
            </a:r>
            <a:endParaRPr lang="en-US" b="1" dirty="0">
              <a:solidFill>
                <a:srgbClr val="C2FC32"/>
              </a:solidFill>
            </a:endParaRPr>
          </a:p>
          <a:p>
            <a:r>
              <a:rPr lang="en-US" sz="1100" dirty="0"/>
              <a:t>function get-</a:t>
            </a:r>
            <a:r>
              <a:rPr lang="en-US" sz="1100" dirty="0" err="1"/>
              <a:t>localadmin</a:t>
            </a:r>
            <a:r>
              <a:rPr lang="en-US" sz="1100" dirty="0"/>
              <a:t> {  </a:t>
            </a:r>
          </a:p>
          <a:p>
            <a:r>
              <a:rPr lang="en-US" sz="1100" dirty="0"/>
              <a:t>   </a:t>
            </a:r>
            <a:r>
              <a:rPr lang="en-US" sz="1100" dirty="0" err="1"/>
              <a:t>param</a:t>
            </a:r>
            <a:r>
              <a:rPr lang="en-US" sz="1100" dirty="0"/>
              <a:t> ($</a:t>
            </a:r>
            <a:r>
              <a:rPr lang="en-US" sz="1100" dirty="0" err="1"/>
              <a:t>strcomputer</a:t>
            </a:r>
            <a:r>
              <a:rPr lang="en-US" sz="1100" dirty="0"/>
              <a:t>)  </a:t>
            </a:r>
          </a:p>
          <a:p>
            <a:r>
              <a:rPr lang="en-US" sz="1100" dirty="0"/>
              <a:t>  </a:t>
            </a:r>
          </a:p>
          <a:p>
            <a:r>
              <a:rPr lang="en-US" sz="1100" dirty="0"/>
              <a:t>   $admins = </a:t>
            </a:r>
            <a:r>
              <a:rPr lang="en-US" sz="1100" dirty="0" err="1"/>
              <a:t>Gwmi</a:t>
            </a:r>
            <a:r>
              <a:rPr lang="en-US" sz="1100" dirty="0"/>
              <a:t> win32_groupuser –computer $</a:t>
            </a:r>
            <a:r>
              <a:rPr lang="en-US" sz="1100" dirty="0" err="1"/>
              <a:t>strcomputer</a:t>
            </a:r>
            <a:r>
              <a:rPr lang="en-US" sz="1100" dirty="0"/>
              <a:t>   </a:t>
            </a:r>
          </a:p>
          <a:p>
            <a:r>
              <a:rPr lang="en-US" sz="1100" dirty="0"/>
              <a:t>   $admins = $admins |? {$_.</a:t>
            </a:r>
            <a:r>
              <a:rPr lang="en-US" sz="1100" dirty="0" err="1"/>
              <a:t>groupcomponent</a:t>
            </a:r>
            <a:r>
              <a:rPr lang="en-US" sz="1100" dirty="0"/>
              <a:t> –like '*"Administrators"'}  </a:t>
            </a:r>
          </a:p>
          <a:p>
            <a:r>
              <a:rPr lang="en-US" sz="1100" dirty="0"/>
              <a:t>  </a:t>
            </a:r>
          </a:p>
          <a:p>
            <a:r>
              <a:rPr lang="en-US" sz="1100" dirty="0"/>
              <a:t>   $admins |% {  </a:t>
            </a:r>
          </a:p>
          <a:p>
            <a:r>
              <a:rPr lang="en-US" sz="1100" dirty="0"/>
              <a:t>   $_.</a:t>
            </a:r>
            <a:r>
              <a:rPr lang="en-US" sz="1100" dirty="0" err="1"/>
              <a:t>partcomponent</a:t>
            </a:r>
            <a:r>
              <a:rPr lang="en-US" sz="1100" dirty="0"/>
              <a:t> –match “.+Domain\=(.+)\,Name\=(.+)$” &gt; $</a:t>
            </a:r>
            <a:r>
              <a:rPr lang="en-US" sz="1100" dirty="0" err="1"/>
              <a:t>nul</a:t>
            </a:r>
            <a:r>
              <a:rPr lang="en-US" sz="1100" dirty="0"/>
              <a:t>  </a:t>
            </a:r>
          </a:p>
          <a:p>
            <a:r>
              <a:rPr lang="en-US" sz="1100" dirty="0"/>
              <a:t>   $matches[1].trim('"') + “\” + $matches[2].trim('"')  </a:t>
            </a:r>
          </a:p>
          <a:p>
            <a:r>
              <a:rPr lang="en-US" sz="1100" dirty="0"/>
              <a:t>}  }</a:t>
            </a:r>
            <a:endParaRPr lang="en-US" sz="1100" b="1" dirty="0">
              <a:solidFill>
                <a:srgbClr val="C2FC32"/>
              </a:solidFill>
            </a:endParaRPr>
          </a:p>
          <a:p>
            <a:endParaRPr lang="en-US" b="1" dirty="0">
              <a:solidFill>
                <a:srgbClr val="C2FC32"/>
              </a:solidFill>
            </a:endParaRPr>
          </a:p>
          <a:p>
            <a:endParaRPr lang="en-US" b="1" dirty="0">
              <a:solidFill>
                <a:srgbClr val="C2FC32"/>
              </a:solidFill>
            </a:endParaRPr>
          </a:p>
          <a:p>
            <a:endParaRPr lang="en-US" b="1" dirty="0">
              <a:solidFill>
                <a:srgbClr val="C2FC32"/>
              </a:solidFill>
            </a:endParaRPr>
          </a:p>
          <a:p>
            <a:endParaRPr lang="en-US" b="1" dirty="0">
              <a:solidFill>
                <a:srgbClr val="C2FC3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02549-6D17-4012-9D21-15E8855ABFDB}"/>
              </a:ext>
            </a:extLst>
          </p:cNvPr>
          <p:cNvSpPr txBox="1"/>
          <p:nvPr/>
        </p:nvSpPr>
        <p:spPr>
          <a:xfrm>
            <a:off x="454194" y="3138018"/>
            <a:ext cx="71456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2FC32"/>
                </a:solidFill>
              </a:rPr>
              <a:t>NMAP</a:t>
            </a:r>
          </a:p>
          <a:p>
            <a:r>
              <a:rPr lang="en-US" sz="1400" dirty="0" err="1"/>
              <a:t>nmap</a:t>
            </a:r>
            <a:r>
              <a:rPr lang="en-US" sz="1400" dirty="0"/>
              <a:t> 192.168.0.1 -script=</a:t>
            </a:r>
            <a:r>
              <a:rPr lang="en-US" sz="1400" dirty="0" err="1"/>
              <a:t>smb-enum-groups.nse</a:t>
            </a:r>
            <a:r>
              <a:rPr lang="en-US" sz="1400" dirty="0"/>
              <a:t> –script=</a:t>
            </a:r>
            <a:r>
              <a:rPr lang="en-US" sz="1400" dirty="0" err="1"/>
              <a:t>smb-enum-users.nse</a:t>
            </a:r>
            <a:endParaRPr lang="en-US" sz="1400" dirty="0"/>
          </a:p>
          <a:p>
            <a:r>
              <a:rPr lang="en-US" sz="1400" dirty="0"/>
              <a:t>–script-</a:t>
            </a:r>
            <a:r>
              <a:rPr lang="en-US" sz="1400" dirty="0" err="1"/>
              <a:t>args</a:t>
            </a:r>
            <a:r>
              <a:rPr lang="en-US" sz="1400" dirty="0"/>
              <a:t> ‘</a:t>
            </a:r>
            <a:r>
              <a:rPr lang="en-US" sz="1400" dirty="0" err="1"/>
              <a:t>smbdomain</a:t>
            </a:r>
            <a:r>
              <a:rPr lang="en-US" sz="1400" dirty="0"/>
              <a:t>=</a:t>
            </a:r>
            <a:r>
              <a:rPr lang="en-US" sz="1400" dirty="0" err="1"/>
              <a:t>DOMAIN,smbuser</a:t>
            </a:r>
            <a:r>
              <a:rPr lang="en-US" sz="1400" dirty="0"/>
              <a:t>=</a:t>
            </a:r>
            <a:r>
              <a:rPr lang="en-US" sz="1400" dirty="0" err="1"/>
              <a:t>USER,smbpass</a:t>
            </a:r>
            <a:r>
              <a:rPr lang="en-US" sz="1400" dirty="0"/>
              <a:t>/</a:t>
            </a:r>
            <a:r>
              <a:rPr lang="en-US" sz="1400" dirty="0" err="1"/>
              <a:t>smbhash</a:t>
            </a:r>
            <a:r>
              <a:rPr lang="en-US" sz="1400" dirty="0"/>
              <a:t>=X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6B734D-1EA3-4AC3-A107-7DDB3E38939D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</p:spTree>
    <p:extLst>
      <p:ext uri="{BB962C8B-B14F-4D97-AF65-F5344CB8AC3E}">
        <p14:creationId xmlns:p14="http://schemas.microsoft.com/office/powerpoint/2010/main" val="13118936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Access has been Identified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89A3FD-A05A-441D-9ED4-6CA64C2C167C}"/>
              </a:ext>
            </a:extLst>
          </p:cNvPr>
          <p:cNvSpPr/>
          <p:nvPr/>
        </p:nvSpPr>
        <p:spPr>
          <a:xfrm>
            <a:off x="190368" y="3452047"/>
            <a:ext cx="1568685" cy="1107947"/>
          </a:xfrm>
          <a:custGeom>
            <a:avLst/>
            <a:gdLst>
              <a:gd name="connsiteX0" fmla="*/ 0 w 1201625"/>
              <a:gd name="connsiteY0" fmla="*/ 0 h 815868"/>
              <a:gd name="connsiteX1" fmla="*/ 1201625 w 1201625"/>
              <a:gd name="connsiteY1" fmla="*/ 0 h 815868"/>
              <a:gd name="connsiteX2" fmla="*/ 1201625 w 1201625"/>
              <a:gd name="connsiteY2" fmla="*/ 815868 h 815868"/>
              <a:gd name="connsiteX3" fmla="*/ 0 w 1201625"/>
              <a:gd name="connsiteY3" fmla="*/ 815868 h 815868"/>
              <a:gd name="connsiteX4" fmla="*/ 0 w 1201625"/>
              <a:gd name="connsiteY4" fmla="*/ 0 h 815868"/>
              <a:gd name="connsiteX0" fmla="*/ 0 w 1201625"/>
              <a:gd name="connsiteY0" fmla="*/ 0 h 815868"/>
              <a:gd name="connsiteX1" fmla="*/ 1201625 w 1201625"/>
              <a:gd name="connsiteY1" fmla="*/ 0 h 815868"/>
              <a:gd name="connsiteX2" fmla="*/ 1190084 w 1201625"/>
              <a:gd name="connsiteY2" fmla="*/ 406674 h 815868"/>
              <a:gd name="connsiteX3" fmla="*/ 1201625 w 1201625"/>
              <a:gd name="connsiteY3" fmla="*/ 815868 h 815868"/>
              <a:gd name="connsiteX4" fmla="*/ 0 w 1201625"/>
              <a:gd name="connsiteY4" fmla="*/ 815868 h 815868"/>
              <a:gd name="connsiteX5" fmla="*/ 0 w 1201625"/>
              <a:gd name="connsiteY5" fmla="*/ 0 h 815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1625" h="815868">
                <a:moveTo>
                  <a:pt x="0" y="0"/>
                </a:moveTo>
                <a:lnTo>
                  <a:pt x="1201625" y="0"/>
                </a:lnTo>
                <a:lnTo>
                  <a:pt x="1190084" y="406674"/>
                </a:lnTo>
                <a:lnTo>
                  <a:pt x="1201625" y="815868"/>
                </a:lnTo>
                <a:lnTo>
                  <a:pt x="0" y="81586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093262-8E80-4982-99CA-FD95821AB875}"/>
              </a:ext>
            </a:extLst>
          </p:cNvPr>
          <p:cNvSpPr/>
          <p:nvPr/>
        </p:nvSpPr>
        <p:spPr>
          <a:xfrm>
            <a:off x="5413189" y="1991965"/>
            <a:ext cx="1365621" cy="8717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ED07DE-35AC-43CF-AD8D-91AE67D544BD}"/>
              </a:ext>
            </a:extLst>
          </p:cNvPr>
          <p:cNvSpPr/>
          <p:nvPr/>
        </p:nvSpPr>
        <p:spPr>
          <a:xfrm>
            <a:off x="7889783" y="3460990"/>
            <a:ext cx="1604701" cy="1069606"/>
          </a:xfrm>
          <a:prstGeom prst="rect">
            <a:avLst/>
          </a:prstGeom>
          <a:effectLst>
            <a:glow rad="711200">
              <a:schemeClr val="accent3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Identify Access</a:t>
            </a:r>
          </a:p>
          <a:p>
            <a:pPr algn="ctr"/>
            <a:r>
              <a:rPr lang="en-US" dirty="0"/>
              <a:t>(Spread)</a:t>
            </a:r>
          </a:p>
        </p:txBody>
      </p:sp>
      <p:sp>
        <p:nvSpPr>
          <p:cNvPr id="12" name="Flowchart: Decision 11">
            <a:extLst>
              <a:ext uri="{FF2B5EF4-FFF2-40B4-BE49-F238E27FC236}">
                <a16:creationId xmlns:a16="http://schemas.microsoft.com/office/drawing/2014/main" id="{6C17C7D9-E648-44B8-AF1A-4B5E453B299C}"/>
              </a:ext>
            </a:extLst>
          </p:cNvPr>
          <p:cNvSpPr/>
          <p:nvPr/>
        </p:nvSpPr>
        <p:spPr>
          <a:xfrm>
            <a:off x="5195701" y="3381316"/>
            <a:ext cx="1803163" cy="11981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High Privilege User?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DCC4F-22B3-4007-B988-F96B78D43E53}"/>
              </a:ext>
            </a:extLst>
          </p:cNvPr>
          <p:cNvSpPr/>
          <p:nvPr/>
        </p:nvSpPr>
        <p:spPr>
          <a:xfrm>
            <a:off x="10185474" y="3460990"/>
            <a:ext cx="1604701" cy="10759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Migrate to New Host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F98EE0-EB49-48CF-846C-567C41BA793B}"/>
              </a:ext>
            </a:extLst>
          </p:cNvPr>
          <p:cNvCxnSpPr>
            <a:cxnSpLocks/>
            <a:stCxn id="8" idx="2"/>
            <a:endCxn id="84" idx="1"/>
          </p:cNvCxnSpPr>
          <p:nvPr/>
        </p:nvCxnSpPr>
        <p:spPr>
          <a:xfrm flipV="1">
            <a:off x="1743987" y="3994497"/>
            <a:ext cx="905987" cy="9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9438E6-315E-45B9-979F-9CAF3510E3A7}"/>
              </a:ext>
            </a:extLst>
          </p:cNvPr>
          <p:cNvCxnSpPr>
            <a:stCxn id="12" idx="0"/>
            <a:endCxn id="10" idx="2"/>
          </p:cNvCxnSpPr>
          <p:nvPr/>
        </p:nvCxnSpPr>
        <p:spPr>
          <a:xfrm flipH="1" flipV="1">
            <a:off x="6096000" y="2863689"/>
            <a:ext cx="1283" cy="517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C47817F-627B-4EEA-8CEB-24EA27149345}"/>
              </a:ext>
            </a:extLst>
          </p:cNvPr>
          <p:cNvSpPr txBox="1"/>
          <p:nvPr/>
        </p:nvSpPr>
        <p:spPr>
          <a:xfrm>
            <a:off x="5564472" y="3038191"/>
            <a:ext cx="531526" cy="31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7F93868-6489-4B4E-9B1C-914B737078B7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6998864" y="3980372"/>
            <a:ext cx="890919" cy="15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7DF254D-ABC3-4773-B135-877005309EF5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9494484" y="3995793"/>
            <a:ext cx="690990" cy="3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BCDD4850-2A2A-42EC-B80C-16DA71A6BAFE}"/>
              </a:ext>
            </a:extLst>
          </p:cNvPr>
          <p:cNvCxnSpPr>
            <a:cxnSpLocks/>
            <a:stCxn id="13" idx="2"/>
            <a:endCxn id="84" idx="2"/>
          </p:cNvCxnSpPr>
          <p:nvPr/>
        </p:nvCxnSpPr>
        <p:spPr>
          <a:xfrm rot="5400000">
            <a:off x="7221077" y="793246"/>
            <a:ext cx="23048" cy="7510448"/>
          </a:xfrm>
          <a:prstGeom prst="curvedConnector3">
            <a:avLst>
              <a:gd name="adj1" fmla="val 71355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9E41E15A-DBA4-427B-825B-465AA9D01BD0}"/>
              </a:ext>
            </a:extLst>
          </p:cNvPr>
          <p:cNvSpPr/>
          <p:nvPr/>
        </p:nvSpPr>
        <p:spPr>
          <a:xfrm>
            <a:off x="2649974" y="3428999"/>
            <a:ext cx="1654806" cy="11309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Obtain Credentials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A163EE3-1170-49B5-B3F3-C36908B82FDD}"/>
              </a:ext>
            </a:extLst>
          </p:cNvPr>
          <p:cNvCxnSpPr>
            <a:cxnSpLocks/>
            <a:stCxn id="84" idx="3"/>
            <a:endCxn id="12" idx="1"/>
          </p:cNvCxnSpPr>
          <p:nvPr/>
        </p:nvCxnSpPr>
        <p:spPr>
          <a:xfrm flipV="1">
            <a:off x="4304780" y="3980372"/>
            <a:ext cx="890921" cy="14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DF926511-1CBB-43AD-A9F1-0C159829E5F3}"/>
              </a:ext>
            </a:extLst>
          </p:cNvPr>
          <p:cNvSpPr txBox="1"/>
          <p:nvPr/>
        </p:nvSpPr>
        <p:spPr>
          <a:xfrm>
            <a:off x="7173785" y="3708400"/>
            <a:ext cx="58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A6D46C-5EC3-4C6E-9E53-82B6A5EFEB89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</p:spTree>
    <p:extLst>
      <p:ext uri="{BB962C8B-B14F-4D97-AF65-F5344CB8AC3E}">
        <p14:creationId xmlns:p14="http://schemas.microsoft.com/office/powerpoint/2010/main" val="3350595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Defining Active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0C378-D8AD-45F9-8E95-355132503C82}"/>
              </a:ext>
            </a:extLst>
          </p:cNvPr>
          <p:cNvSpPr txBox="1"/>
          <p:nvPr/>
        </p:nvSpPr>
        <p:spPr>
          <a:xfrm>
            <a:off x="887768" y="3024648"/>
            <a:ext cx="10100056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“The Active Directory </a:t>
            </a:r>
            <a:r>
              <a:rPr lang="en-US" sz="2400" dirty="0" err="1"/>
              <a:t>directory</a:t>
            </a:r>
            <a:r>
              <a:rPr lang="en-US" sz="2400" dirty="0"/>
              <a:t> service is a distributed database that stores and manages information about network resources, as well as application-specific data from directory-enabled applications.”</a:t>
            </a:r>
          </a:p>
          <a:p>
            <a:endParaRPr lang="en-US" dirty="0"/>
          </a:p>
          <a:p>
            <a:r>
              <a:rPr lang="en-US" sz="800" dirty="0"/>
              <a:t>https://technet.microsoft.com/en-us/library/cc759073%28v=ws.10%29.aspx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EB07E-68EA-4F52-8D34-E7ED9C7921DC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</p:spTree>
    <p:extLst>
      <p:ext uri="{BB962C8B-B14F-4D97-AF65-F5344CB8AC3E}">
        <p14:creationId xmlns:p14="http://schemas.microsoft.com/office/powerpoint/2010/main" val="2286060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On the move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89A3FD-A05A-441D-9ED4-6CA64C2C167C}"/>
              </a:ext>
            </a:extLst>
          </p:cNvPr>
          <p:cNvSpPr/>
          <p:nvPr/>
        </p:nvSpPr>
        <p:spPr>
          <a:xfrm>
            <a:off x="190368" y="3452047"/>
            <a:ext cx="1568685" cy="1107947"/>
          </a:xfrm>
          <a:custGeom>
            <a:avLst/>
            <a:gdLst>
              <a:gd name="connsiteX0" fmla="*/ 0 w 1201625"/>
              <a:gd name="connsiteY0" fmla="*/ 0 h 815868"/>
              <a:gd name="connsiteX1" fmla="*/ 1201625 w 1201625"/>
              <a:gd name="connsiteY1" fmla="*/ 0 h 815868"/>
              <a:gd name="connsiteX2" fmla="*/ 1201625 w 1201625"/>
              <a:gd name="connsiteY2" fmla="*/ 815868 h 815868"/>
              <a:gd name="connsiteX3" fmla="*/ 0 w 1201625"/>
              <a:gd name="connsiteY3" fmla="*/ 815868 h 815868"/>
              <a:gd name="connsiteX4" fmla="*/ 0 w 1201625"/>
              <a:gd name="connsiteY4" fmla="*/ 0 h 815868"/>
              <a:gd name="connsiteX0" fmla="*/ 0 w 1201625"/>
              <a:gd name="connsiteY0" fmla="*/ 0 h 815868"/>
              <a:gd name="connsiteX1" fmla="*/ 1201625 w 1201625"/>
              <a:gd name="connsiteY1" fmla="*/ 0 h 815868"/>
              <a:gd name="connsiteX2" fmla="*/ 1190084 w 1201625"/>
              <a:gd name="connsiteY2" fmla="*/ 406674 h 815868"/>
              <a:gd name="connsiteX3" fmla="*/ 1201625 w 1201625"/>
              <a:gd name="connsiteY3" fmla="*/ 815868 h 815868"/>
              <a:gd name="connsiteX4" fmla="*/ 0 w 1201625"/>
              <a:gd name="connsiteY4" fmla="*/ 815868 h 815868"/>
              <a:gd name="connsiteX5" fmla="*/ 0 w 1201625"/>
              <a:gd name="connsiteY5" fmla="*/ 0 h 815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1625" h="815868">
                <a:moveTo>
                  <a:pt x="0" y="0"/>
                </a:moveTo>
                <a:lnTo>
                  <a:pt x="1201625" y="0"/>
                </a:lnTo>
                <a:lnTo>
                  <a:pt x="1190084" y="406674"/>
                </a:lnTo>
                <a:lnTo>
                  <a:pt x="1201625" y="815868"/>
                </a:lnTo>
                <a:lnTo>
                  <a:pt x="0" y="81586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093262-8E80-4982-99CA-FD95821AB875}"/>
              </a:ext>
            </a:extLst>
          </p:cNvPr>
          <p:cNvSpPr/>
          <p:nvPr/>
        </p:nvSpPr>
        <p:spPr>
          <a:xfrm>
            <a:off x="5413189" y="1991965"/>
            <a:ext cx="1365621" cy="8717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ED07DE-35AC-43CF-AD8D-91AE67D544BD}"/>
              </a:ext>
            </a:extLst>
          </p:cNvPr>
          <p:cNvSpPr/>
          <p:nvPr/>
        </p:nvSpPr>
        <p:spPr>
          <a:xfrm>
            <a:off x="7889783" y="3460990"/>
            <a:ext cx="1604701" cy="106960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Identify Access</a:t>
            </a:r>
          </a:p>
          <a:p>
            <a:pPr algn="ctr"/>
            <a:r>
              <a:rPr lang="en-US" dirty="0"/>
              <a:t>(Spread)</a:t>
            </a:r>
          </a:p>
        </p:txBody>
      </p:sp>
      <p:sp>
        <p:nvSpPr>
          <p:cNvPr id="12" name="Flowchart: Decision 11">
            <a:extLst>
              <a:ext uri="{FF2B5EF4-FFF2-40B4-BE49-F238E27FC236}">
                <a16:creationId xmlns:a16="http://schemas.microsoft.com/office/drawing/2014/main" id="{6C17C7D9-E648-44B8-AF1A-4B5E453B299C}"/>
              </a:ext>
            </a:extLst>
          </p:cNvPr>
          <p:cNvSpPr/>
          <p:nvPr/>
        </p:nvSpPr>
        <p:spPr>
          <a:xfrm>
            <a:off x="5195701" y="3381316"/>
            <a:ext cx="1803163" cy="11981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High Privilege User?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DCC4F-22B3-4007-B988-F96B78D43E53}"/>
              </a:ext>
            </a:extLst>
          </p:cNvPr>
          <p:cNvSpPr/>
          <p:nvPr/>
        </p:nvSpPr>
        <p:spPr>
          <a:xfrm>
            <a:off x="10185474" y="3460990"/>
            <a:ext cx="1604701" cy="1075956"/>
          </a:xfrm>
          <a:prstGeom prst="rect">
            <a:avLst/>
          </a:prstGeom>
          <a:effectLst>
            <a:glow rad="723900">
              <a:schemeClr val="accent3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Migrate to New Host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F98EE0-EB49-48CF-846C-567C41BA793B}"/>
              </a:ext>
            </a:extLst>
          </p:cNvPr>
          <p:cNvCxnSpPr>
            <a:cxnSpLocks/>
            <a:stCxn id="8" idx="2"/>
            <a:endCxn id="84" idx="1"/>
          </p:cNvCxnSpPr>
          <p:nvPr/>
        </p:nvCxnSpPr>
        <p:spPr>
          <a:xfrm flipV="1">
            <a:off x="1743987" y="3994497"/>
            <a:ext cx="905987" cy="9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9438E6-315E-45B9-979F-9CAF3510E3A7}"/>
              </a:ext>
            </a:extLst>
          </p:cNvPr>
          <p:cNvCxnSpPr>
            <a:stCxn id="12" idx="0"/>
            <a:endCxn id="10" idx="2"/>
          </p:cNvCxnSpPr>
          <p:nvPr/>
        </p:nvCxnSpPr>
        <p:spPr>
          <a:xfrm flipH="1" flipV="1">
            <a:off x="6096000" y="2863689"/>
            <a:ext cx="1283" cy="517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C47817F-627B-4EEA-8CEB-24EA27149345}"/>
              </a:ext>
            </a:extLst>
          </p:cNvPr>
          <p:cNvSpPr txBox="1"/>
          <p:nvPr/>
        </p:nvSpPr>
        <p:spPr>
          <a:xfrm>
            <a:off x="5564472" y="3038191"/>
            <a:ext cx="531526" cy="31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7F93868-6489-4B4E-9B1C-914B737078B7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6998864" y="3980372"/>
            <a:ext cx="890919" cy="15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7DF254D-ABC3-4773-B135-877005309EF5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9494484" y="3995793"/>
            <a:ext cx="690990" cy="3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BCDD4850-2A2A-42EC-B80C-16DA71A6BAFE}"/>
              </a:ext>
            </a:extLst>
          </p:cNvPr>
          <p:cNvCxnSpPr>
            <a:cxnSpLocks/>
            <a:stCxn id="13" idx="2"/>
            <a:endCxn id="84" idx="2"/>
          </p:cNvCxnSpPr>
          <p:nvPr/>
        </p:nvCxnSpPr>
        <p:spPr>
          <a:xfrm rot="5400000">
            <a:off x="7221077" y="793246"/>
            <a:ext cx="23048" cy="7510448"/>
          </a:xfrm>
          <a:prstGeom prst="curvedConnector3">
            <a:avLst>
              <a:gd name="adj1" fmla="val 71355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9E41E15A-DBA4-427B-825B-465AA9D01BD0}"/>
              </a:ext>
            </a:extLst>
          </p:cNvPr>
          <p:cNvSpPr/>
          <p:nvPr/>
        </p:nvSpPr>
        <p:spPr>
          <a:xfrm>
            <a:off x="2649974" y="3428999"/>
            <a:ext cx="1654806" cy="11309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Obtain Credentials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A163EE3-1170-49B5-B3F3-C36908B82FDD}"/>
              </a:ext>
            </a:extLst>
          </p:cNvPr>
          <p:cNvCxnSpPr>
            <a:cxnSpLocks/>
            <a:stCxn id="84" idx="3"/>
            <a:endCxn id="12" idx="1"/>
          </p:cNvCxnSpPr>
          <p:nvPr/>
        </p:nvCxnSpPr>
        <p:spPr>
          <a:xfrm flipV="1">
            <a:off x="4304780" y="3980372"/>
            <a:ext cx="890921" cy="14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DF926511-1CBB-43AD-A9F1-0C159829E5F3}"/>
              </a:ext>
            </a:extLst>
          </p:cNvPr>
          <p:cNvSpPr txBox="1"/>
          <p:nvPr/>
        </p:nvSpPr>
        <p:spPr>
          <a:xfrm>
            <a:off x="7173785" y="3708400"/>
            <a:ext cx="58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0DCA20-CAFF-4939-B919-602AC5E5C0D4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</p:spTree>
    <p:extLst>
      <p:ext uri="{BB962C8B-B14F-4D97-AF65-F5344CB8AC3E}">
        <p14:creationId xmlns:p14="http://schemas.microsoft.com/office/powerpoint/2010/main" val="1688930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Lateral Movement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3BF289-E58C-41F8-AE43-D60E368A9EE1}"/>
              </a:ext>
            </a:extLst>
          </p:cNvPr>
          <p:cNvSpPr txBox="1"/>
          <p:nvPr/>
        </p:nvSpPr>
        <p:spPr>
          <a:xfrm>
            <a:off x="987730" y="1794494"/>
            <a:ext cx="437284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Moving Laterally Techniques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ü"/>
            </a:pPr>
            <a:r>
              <a:rPr lang="en-US" dirty="0" err="1"/>
              <a:t>Psexec</a:t>
            </a:r>
            <a:endParaRPr lang="en-US" dirty="0"/>
          </a:p>
          <a:p>
            <a:pPr marL="285750" indent="-285750">
              <a:buClr>
                <a:schemeClr val="tx1"/>
              </a:buClr>
              <a:buFont typeface="Wingdings" charset="2"/>
              <a:buChar char="ü"/>
            </a:pPr>
            <a:r>
              <a:rPr lang="en-US" dirty="0" err="1"/>
              <a:t>Netsh</a:t>
            </a:r>
            <a:endParaRPr lang="en-US" dirty="0"/>
          </a:p>
          <a:p>
            <a:pPr marL="285750" indent="-285750">
              <a:buClr>
                <a:schemeClr val="tx1"/>
              </a:buClr>
              <a:buFont typeface="Wingdings" charset="2"/>
              <a:buChar char="ü"/>
            </a:pPr>
            <a:r>
              <a:rPr lang="en-US" dirty="0"/>
              <a:t>PS Remoting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ü"/>
            </a:pPr>
            <a:r>
              <a:rPr lang="en-US" dirty="0"/>
              <a:t>WMI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ü"/>
            </a:pPr>
            <a:r>
              <a:rPr lang="en-US" dirty="0"/>
              <a:t>Pass-the-Hash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ü"/>
            </a:pPr>
            <a:r>
              <a:rPr lang="en-US" dirty="0"/>
              <a:t>Overpass-the-Hash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ü"/>
            </a:pPr>
            <a:r>
              <a:rPr lang="en-US" dirty="0"/>
              <a:t>Pass-the-ticket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ü"/>
            </a:pPr>
            <a:r>
              <a:rPr lang="en-US" dirty="0"/>
              <a:t>Golden Tickets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ü"/>
            </a:pPr>
            <a:r>
              <a:rPr lang="en-US" dirty="0"/>
              <a:t>Token Impersonation 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ü"/>
            </a:pPr>
            <a:r>
              <a:rPr lang="en-US" dirty="0"/>
              <a:t>Skeleton Key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ü"/>
            </a:pPr>
            <a:r>
              <a:rPr lang="en-US" dirty="0"/>
              <a:t>Silver Tickets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ü"/>
            </a:pPr>
            <a:r>
              <a:rPr lang="en-US" dirty="0"/>
              <a:t>RDP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ü"/>
            </a:pPr>
            <a:r>
              <a:rPr lang="en-US" dirty="0" err="1"/>
              <a:t>Unauthed</a:t>
            </a:r>
            <a:r>
              <a:rPr lang="en-US" dirty="0"/>
              <a:t> VNC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3AF719-CE83-4852-8A98-6CDF63760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197" y="1794494"/>
            <a:ext cx="4607210" cy="42807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EB3A9E-12FB-4B05-AC76-606CCBA0055F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</p:spTree>
    <p:extLst>
      <p:ext uri="{BB962C8B-B14F-4D97-AF65-F5344CB8AC3E}">
        <p14:creationId xmlns:p14="http://schemas.microsoft.com/office/powerpoint/2010/main" val="19994598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Pass the hash </a:t>
            </a:r>
            <a:r>
              <a:rPr lang="en-US" dirty="0" err="1"/>
              <a:t>sidenote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3BF289-E58C-41F8-AE43-D60E368A9EE1}"/>
              </a:ext>
            </a:extLst>
          </p:cNvPr>
          <p:cNvSpPr txBox="1"/>
          <p:nvPr/>
        </p:nvSpPr>
        <p:spPr>
          <a:xfrm>
            <a:off x="987730" y="1794494"/>
            <a:ext cx="437284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Moving Laterally Techniques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ü"/>
            </a:pPr>
            <a:r>
              <a:rPr lang="en-US" dirty="0" err="1">
                <a:solidFill>
                  <a:srgbClr val="C2FC32"/>
                </a:solidFill>
              </a:rPr>
              <a:t>Psexec</a:t>
            </a:r>
            <a:endParaRPr lang="en-US" dirty="0">
              <a:solidFill>
                <a:srgbClr val="C2FC32"/>
              </a:solidFill>
            </a:endParaRPr>
          </a:p>
          <a:p>
            <a:pPr marL="285750" indent="-285750">
              <a:buClr>
                <a:schemeClr val="tx1"/>
              </a:buClr>
              <a:buFont typeface="Wingdings" charset="2"/>
              <a:buChar char="ü"/>
            </a:pPr>
            <a:r>
              <a:rPr lang="en-US" dirty="0" err="1">
                <a:solidFill>
                  <a:srgbClr val="C2FC32"/>
                </a:solidFill>
              </a:rPr>
              <a:t>Netsh</a:t>
            </a:r>
            <a:endParaRPr lang="en-US" dirty="0">
              <a:solidFill>
                <a:srgbClr val="C2FC32"/>
              </a:solidFill>
            </a:endParaRPr>
          </a:p>
          <a:p>
            <a:pPr marL="285750" indent="-285750">
              <a:buClr>
                <a:schemeClr val="tx1"/>
              </a:buClr>
              <a:buFont typeface="Wingdings" charset="2"/>
              <a:buChar char="ü"/>
            </a:pPr>
            <a:r>
              <a:rPr lang="en-US" dirty="0">
                <a:solidFill>
                  <a:srgbClr val="C2FC32"/>
                </a:solidFill>
              </a:rPr>
              <a:t>PS Remoting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ü"/>
            </a:pPr>
            <a:r>
              <a:rPr lang="en-US" dirty="0">
                <a:solidFill>
                  <a:srgbClr val="C2FC32"/>
                </a:solidFill>
              </a:rPr>
              <a:t>WMI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ü"/>
            </a:pPr>
            <a:r>
              <a:rPr lang="en-US" dirty="0">
                <a:solidFill>
                  <a:srgbClr val="C2FC32"/>
                </a:solidFill>
              </a:rPr>
              <a:t>Pass-the-Hash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ü"/>
            </a:pPr>
            <a:r>
              <a:rPr lang="en-US" dirty="0">
                <a:solidFill>
                  <a:srgbClr val="C2FC32"/>
                </a:solidFill>
              </a:rPr>
              <a:t>Overpass-the-Hash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ü"/>
            </a:pPr>
            <a:r>
              <a:rPr lang="en-US" dirty="0">
                <a:solidFill>
                  <a:srgbClr val="C2FC32"/>
                </a:solidFill>
              </a:rPr>
              <a:t>Pass-the-ticket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ü"/>
            </a:pP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Golden Tickets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ü"/>
            </a:pP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Token Impersonation 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ü"/>
            </a:pP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Skeleton Key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ü"/>
            </a:pP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Silver Tickets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ü"/>
            </a:pP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RDP</a:t>
            </a:r>
          </a:p>
          <a:p>
            <a:pPr marL="285750" indent="-285750">
              <a:buClr>
                <a:schemeClr val="tx1"/>
              </a:buClr>
              <a:buFont typeface="Wingdings" charset="2"/>
              <a:buChar char="ü"/>
            </a:pPr>
            <a:r>
              <a:rPr lang="en-US" dirty="0" err="1">
                <a:solidFill>
                  <a:schemeClr val="tx1">
                    <a:lumMod val="65000"/>
                  </a:schemeClr>
                </a:solidFill>
              </a:rPr>
              <a:t>Unauthed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 VNC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B9ADEC-2CA4-4BAE-AD3D-C1FE4623B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379" y="1967743"/>
            <a:ext cx="5658578" cy="31402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9E75F3-FD5C-409E-A101-6509434CE25B}"/>
              </a:ext>
            </a:extLst>
          </p:cNvPr>
          <p:cNvSpPr txBox="1"/>
          <p:nvPr/>
        </p:nvSpPr>
        <p:spPr>
          <a:xfrm>
            <a:off x="5665379" y="5223351"/>
            <a:ext cx="5822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But.. But.. MSFT Fixed pass the hash back in 2014   see </a:t>
            </a:r>
            <a:r>
              <a:rPr lang="en-US" dirty="0">
                <a:hlinkClick r:id="rId3"/>
              </a:rPr>
              <a:t>KB2871997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4A544D-F327-4104-AE07-0828F0ACC180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</p:spTree>
    <p:extLst>
      <p:ext uri="{BB962C8B-B14F-4D97-AF65-F5344CB8AC3E}">
        <p14:creationId xmlns:p14="http://schemas.microsoft.com/office/powerpoint/2010/main" val="38331612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Pass the hash </a:t>
            </a:r>
            <a:r>
              <a:rPr lang="en-US" dirty="0" err="1"/>
              <a:t>sidenote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3BF289-E58C-41F8-AE43-D60E368A9EE1}"/>
              </a:ext>
            </a:extLst>
          </p:cNvPr>
          <p:cNvSpPr txBox="1"/>
          <p:nvPr/>
        </p:nvSpPr>
        <p:spPr>
          <a:xfrm>
            <a:off x="925418" y="2181270"/>
            <a:ext cx="988108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“Accounts that are members of the </a:t>
            </a:r>
            <a:r>
              <a:rPr lang="en-US" u="sng" dirty="0" err="1"/>
              <a:t>localgroup</a:t>
            </a:r>
            <a:r>
              <a:rPr lang="en-US" dirty="0"/>
              <a:t> ‘Administrators’ are no longer able to execute code with WMI or PSEXEC”</a:t>
            </a:r>
          </a:p>
          <a:p>
            <a:endParaRPr lang="en-US" dirty="0"/>
          </a:p>
          <a:p>
            <a:r>
              <a:rPr lang="en-US" sz="2400" b="1" dirty="0">
                <a:solidFill>
                  <a:srgbClr val="C2FC32"/>
                </a:solidFill>
              </a:rPr>
              <a:t>Well…….</a:t>
            </a:r>
          </a:p>
          <a:p>
            <a:endParaRPr lang="en-US" dirty="0"/>
          </a:p>
          <a:p>
            <a:r>
              <a:rPr lang="en-US" dirty="0"/>
              <a:t>Except for the RID 500 built-in Administrator account, even if it’s renamed.</a:t>
            </a:r>
          </a:p>
          <a:p>
            <a:endParaRPr lang="en-US" dirty="0"/>
          </a:p>
          <a:p>
            <a:r>
              <a:rPr lang="en-US" b="1" dirty="0">
                <a:solidFill>
                  <a:srgbClr val="C2FC32"/>
                </a:solidFill>
              </a:rPr>
              <a:t>AND</a:t>
            </a:r>
          </a:p>
          <a:p>
            <a:endParaRPr lang="en-US" b="1" dirty="0">
              <a:solidFill>
                <a:srgbClr val="C2FC32"/>
              </a:solidFill>
            </a:endParaRPr>
          </a:p>
          <a:p>
            <a:r>
              <a:rPr lang="en-US" dirty="0"/>
              <a:t>Domain accounts that are granted administrative privileges over a machine can still pass-the-hash.</a:t>
            </a:r>
          </a:p>
          <a:p>
            <a:r>
              <a:rPr lang="en-US" b="1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76B46C-67B6-4CA6-BD4F-9F9BA857E12D}"/>
              </a:ext>
            </a:extLst>
          </p:cNvPr>
          <p:cNvSpPr txBox="1"/>
          <p:nvPr/>
        </p:nvSpPr>
        <p:spPr>
          <a:xfrm>
            <a:off x="5865962" y="6432218"/>
            <a:ext cx="6400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http://www.harmj0y.net/blog/penetesting/pass-the-hash-is-dead-long-live-pass-the-hash/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F344F-186C-4B38-978D-9BFF91E7121C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</p:spTree>
    <p:extLst>
      <p:ext uri="{BB962C8B-B14F-4D97-AF65-F5344CB8AC3E}">
        <p14:creationId xmlns:p14="http://schemas.microsoft.com/office/powerpoint/2010/main" val="247284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3BF289-E58C-41F8-AE43-D60E368A9EE1}"/>
              </a:ext>
            </a:extLst>
          </p:cNvPr>
          <p:cNvSpPr txBox="1"/>
          <p:nvPr/>
        </p:nvSpPr>
        <p:spPr>
          <a:xfrm>
            <a:off x="2212324" y="5770498"/>
            <a:ext cx="815819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can crack the hash or obtain the plaintext creds (</a:t>
            </a:r>
            <a:r>
              <a:rPr lang="en-US" dirty="0" err="1"/>
              <a:t>mimikatz</a:t>
            </a:r>
            <a:r>
              <a:rPr lang="en-US" dirty="0"/>
              <a:t>?) </a:t>
            </a:r>
          </a:p>
          <a:p>
            <a:r>
              <a:rPr lang="en-US" sz="2000" dirty="0">
                <a:solidFill>
                  <a:srgbClr val="C2FC32"/>
                </a:solidFill>
              </a:rPr>
              <a:t>you can still RDP into the box 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76B46C-67B6-4CA6-BD4F-9F9BA857E12D}"/>
              </a:ext>
            </a:extLst>
          </p:cNvPr>
          <p:cNvSpPr txBox="1"/>
          <p:nvPr/>
        </p:nvSpPr>
        <p:spPr>
          <a:xfrm>
            <a:off x="5865962" y="6432218"/>
            <a:ext cx="6400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http://www.harmj0y.net/blog/penetesting/pass-the-hash-is-dead-long-live-pass-the-hash/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29E5B8-D186-4951-8625-9DDE0417C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154" y="1049225"/>
            <a:ext cx="7511228" cy="45492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26BD16-EA37-4E8B-A973-5126354304E7}"/>
              </a:ext>
            </a:extLst>
          </p:cNvPr>
          <p:cNvSpPr txBox="1"/>
          <p:nvPr/>
        </p:nvSpPr>
        <p:spPr>
          <a:xfrm>
            <a:off x="231462" y="1720840"/>
            <a:ext cx="23243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 to date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Default Administrator Account Disabled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Obtained creds for a local admin user from a different box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9EF7D4-D52B-4CC6-A81D-5992896C57E3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</p:spTree>
    <p:extLst>
      <p:ext uri="{BB962C8B-B14F-4D97-AF65-F5344CB8AC3E}">
        <p14:creationId xmlns:p14="http://schemas.microsoft.com/office/powerpoint/2010/main" val="12331172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Back to Theory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89A3FD-A05A-441D-9ED4-6CA64C2C167C}"/>
              </a:ext>
            </a:extLst>
          </p:cNvPr>
          <p:cNvSpPr/>
          <p:nvPr/>
        </p:nvSpPr>
        <p:spPr>
          <a:xfrm>
            <a:off x="190368" y="3452047"/>
            <a:ext cx="1568685" cy="1107947"/>
          </a:xfrm>
          <a:custGeom>
            <a:avLst/>
            <a:gdLst>
              <a:gd name="connsiteX0" fmla="*/ 0 w 1201625"/>
              <a:gd name="connsiteY0" fmla="*/ 0 h 815868"/>
              <a:gd name="connsiteX1" fmla="*/ 1201625 w 1201625"/>
              <a:gd name="connsiteY1" fmla="*/ 0 h 815868"/>
              <a:gd name="connsiteX2" fmla="*/ 1201625 w 1201625"/>
              <a:gd name="connsiteY2" fmla="*/ 815868 h 815868"/>
              <a:gd name="connsiteX3" fmla="*/ 0 w 1201625"/>
              <a:gd name="connsiteY3" fmla="*/ 815868 h 815868"/>
              <a:gd name="connsiteX4" fmla="*/ 0 w 1201625"/>
              <a:gd name="connsiteY4" fmla="*/ 0 h 815868"/>
              <a:gd name="connsiteX0" fmla="*/ 0 w 1201625"/>
              <a:gd name="connsiteY0" fmla="*/ 0 h 815868"/>
              <a:gd name="connsiteX1" fmla="*/ 1201625 w 1201625"/>
              <a:gd name="connsiteY1" fmla="*/ 0 h 815868"/>
              <a:gd name="connsiteX2" fmla="*/ 1190084 w 1201625"/>
              <a:gd name="connsiteY2" fmla="*/ 406674 h 815868"/>
              <a:gd name="connsiteX3" fmla="*/ 1201625 w 1201625"/>
              <a:gd name="connsiteY3" fmla="*/ 815868 h 815868"/>
              <a:gd name="connsiteX4" fmla="*/ 0 w 1201625"/>
              <a:gd name="connsiteY4" fmla="*/ 815868 h 815868"/>
              <a:gd name="connsiteX5" fmla="*/ 0 w 1201625"/>
              <a:gd name="connsiteY5" fmla="*/ 0 h 815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1625" h="815868">
                <a:moveTo>
                  <a:pt x="0" y="0"/>
                </a:moveTo>
                <a:lnTo>
                  <a:pt x="1201625" y="0"/>
                </a:lnTo>
                <a:lnTo>
                  <a:pt x="1190084" y="406674"/>
                </a:lnTo>
                <a:lnTo>
                  <a:pt x="1201625" y="815868"/>
                </a:lnTo>
                <a:lnTo>
                  <a:pt x="0" y="81586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093262-8E80-4982-99CA-FD95821AB875}"/>
              </a:ext>
            </a:extLst>
          </p:cNvPr>
          <p:cNvSpPr/>
          <p:nvPr/>
        </p:nvSpPr>
        <p:spPr>
          <a:xfrm>
            <a:off x="5413189" y="1991965"/>
            <a:ext cx="1365621" cy="8717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ED07DE-35AC-43CF-AD8D-91AE67D544BD}"/>
              </a:ext>
            </a:extLst>
          </p:cNvPr>
          <p:cNvSpPr/>
          <p:nvPr/>
        </p:nvSpPr>
        <p:spPr>
          <a:xfrm>
            <a:off x="7889783" y="3460990"/>
            <a:ext cx="1604701" cy="106960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Identify Access</a:t>
            </a:r>
          </a:p>
          <a:p>
            <a:pPr algn="ctr"/>
            <a:r>
              <a:rPr lang="en-US" dirty="0"/>
              <a:t>(Spread)</a:t>
            </a:r>
          </a:p>
        </p:txBody>
      </p:sp>
      <p:sp>
        <p:nvSpPr>
          <p:cNvPr id="12" name="Flowchart: Decision 11">
            <a:extLst>
              <a:ext uri="{FF2B5EF4-FFF2-40B4-BE49-F238E27FC236}">
                <a16:creationId xmlns:a16="http://schemas.microsoft.com/office/drawing/2014/main" id="{6C17C7D9-E648-44B8-AF1A-4B5E453B299C}"/>
              </a:ext>
            </a:extLst>
          </p:cNvPr>
          <p:cNvSpPr/>
          <p:nvPr/>
        </p:nvSpPr>
        <p:spPr>
          <a:xfrm>
            <a:off x="5195701" y="3381316"/>
            <a:ext cx="1803163" cy="11981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High Privilege User?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DCC4F-22B3-4007-B988-F96B78D43E53}"/>
              </a:ext>
            </a:extLst>
          </p:cNvPr>
          <p:cNvSpPr/>
          <p:nvPr/>
        </p:nvSpPr>
        <p:spPr>
          <a:xfrm>
            <a:off x="10185474" y="3460990"/>
            <a:ext cx="1604701" cy="1075956"/>
          </a:xfrm>
          <a:prstGeom prst="rect">
            <a:avLst/>
          </a:prstGeom>
          <a:effectLst>
            <a:glow rad="723900">
              <a:schemeClr val="accent3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Migrate to New Host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F98EE0-EB49-48CF-846C-567C41BA793B}"/>
              </a:ext>
            </a:extLst>
          </p:cNvPr>
          <p:cNvCxnSpPr>
            <a:cxnSpLocks/>
            <a:stCxn id="8" idx="2"/>
            <a:endCxn id="84" idx="1"/>
          </p:cNvCxnSpPr>
          <p:nvPr/>
        </p:nvCxnSpPr>
        <p:spPr>
          <a:xfrm flipV="1">
            <a:off x="1743987" y="3994497"/>
            <a:ext cx="905987" cy="9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9438E6-315E-45B9-979F-9CAF3510E3A7}"/>
              </a:ext>
            </a:extLst>
          </p:cNvPr>
          <p:cNvCxnSpPr>
            <a:stCxn id="12" idx="0"/>
            <a:endCxn id="10" idx="2"/>
          </p:cNvCxnSpPr>
          <p:nvPr/>
        </p:nvCxnSpPr>
        <p:spPr>
          <a:xfrm flipH="1" flipV="1">
            <a:off x="6096000" y="2863689"/>
            <a:ext cx="1283" cy="517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C47817F-627B-4EEA-8CEB-24EA27149345}"/>
              </a:ext>
            </a:extLst>
          </p:cNvPr>
          <p:cNvSpPr txBox="1"/>
          <p:nvPr/>
        </p:nvSpPr>
        <p:spPr>
          <a:xfrm>
            <a:off x="5564472" y="3038191"/>
            <a:ext cx="531526" cy="31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7F93868-6489-4B4E-9B1C-914B737078B7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6998864" y="3980372"/>
            <a:ext cx="890919" cy="15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7DF254D-ABC3-4773-B135-877005309EF5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9494484" y="3995793"/>
            <a:ext cx="690990" cy="3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BCDD4850-2A2A-42EC-B80C-16DA71A6BAFE}"/>
              </a:ext>
            </a:extLst>
          </p:cNvPr>
          <p:cNvCxnSpPr>
            <a:cxnSpLocks/>
            <a:stCxn id="13" idx="2"/>
            <a:endCxn id="84" idx="2"/>
          </p:cNvCxnSpPr>
          <p:nvPr/>
        </p:nvCxnSpPr>
        <p:spPr>
          <a:xfrm rot="5400000">
            <a:off x="7221077" y="793246"/>
            <a:ext cx="23048" cy="7510448"/>
          </a:xfrm>
          <a:prstGeom prst="curvedConnector3">
            <a:avLst>
              <a:gd name="adj1" fmla="val 71355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9E41E15A-DBA4-427B-825B-465AA9D01BD0}"/>
              </a:ext>
            </a:extLst>
          </p:cNvPr>
          <p:cNvSpPr/>
          <p:nvPr/>
        </p:nvSpPr>
        <p:spPr>
          <a:xfrm>
            <a:off x="2649974" y="3428999"/>
            <a:ext cx="1654806" cy="11309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Obtain Credentials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A163EE3-1170-49B5-B3F3-C36908B82FDD}"/>
              </a:ext>
            </a:extLst>
          </p:cNvPr>
          <p:cNvCxnSpPr>
            <a:cxnSpLocks/>
            <a:stCxn id="84" idx="3"/>
            <a:endCxn id="12" idx="1"/>
          </p:cNvCxnSpPr>
          <p:nvPr/>
        </p:nvCxnSpPr>
        <p:spPr>
          <a:xfrm flipV="1">
            <a:off x="4304780" y="3980372"/>
            <a:ext cx="890921" cy="14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DF926511-1CBB-43AD-A9F1-0C159829E5F3}"/>
              </a:ext>
            </a:extLst>
          </p:cNvPr>
          <p:cNvSpPr txBox="1"/>
          <p:nvPr/>
        </p:nvSpPr>
        <p:spPr>
          <a:xfrm>
            <a:off x="7173785" y="3708400"/>
            <a:ext cx="58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50FA1E-096F-49D3-B22F-653C0637A47B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</p:spTree>
    <p:extLst>
      <p:ext uri="{BB962C8B-B14F-4D97-AF65-F5344CB8AC3E}">
        <p14:creationId xmlns:p14="http://schemas.microsoft.com/office/powerpoint/2010/main" val="9661733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Rinse and Repeat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89A3FD-A05A-441D-9ED4-6CA64C2C167C}"/>
              </a:ext>
            </a:extLst>
          </p:cNvPr>
          <p:cNvSpPr/>
          <p:nvPr/>
        </p:nvSpPr>
        <p:spPr>
          <a:xfrm>
            <a:off x="190368" y="3452047"/>
            <a:ext cx="1568685" cy="1107947"/>
          </a:xfrm>
          <a:custGeom>
            <a:avLst/>
            <a:gdLst>
              <a:gd name="connsiteX0" fmla="*/ 0 w 1201625"/>
              <a:gd name="connsiteY0" fmla="*/ 0 h 815868"/>
              <a:gd name="connsiteX1" fmla="*/ 1201625 w 1201625"/>
              <a:gd name="connsiteY1" fmla="*/ 0 h 815868"/>
              <a:gd name="connsiteX2" fmla="*/ 1201625 w 1201625"/>
              <a:gd name="connsiteY2" fmla="*/ 815868 h 815868"/>
              <a:gd name="connsiteX3" fmla="*/ 0 w 1201625"/>
              <a:gd name="connsiteY3" fmla="*/ 815868 h 815868"/>
              <a:gd name="connsiteX4" fmla="*/ 0 w 1201625"/>
              <a:gd name="connsiteY4" fmla="*/ 0 h 815868"/>
              <a:gd name="connsiteX0" fmla="*/ 0 w 1201625"/>
              <a:gd name="connsiteY0" fmla="*/ 0 h 815868"/>
              <a:gd name="connsiteX1" fmla="*/ 1201625 w 1201625"/>
              <a:gd name="connsiteY1" fmla="*/ 0 h 815868"/>
              <a:gd name="connsiteX2" fmla="*/ 1190084 w 1201625"/>
              <a:gd name="connsiteY2" fmla="*/ 406674 h 815868"/>
              <a:gd name="connsiteX3" fmla="*/ 1201625 w 1201625"/>
              <a:gd name="connsiteY3" fmla="*/ 815868 h 815868"/>
              <a:gd name="connsiteX4" fmla="*/ 0 w 1201625"/>
              <a:gd name="connsiteY4" fmla="*/ 815868 h 815868"/>
              <a:gd name="connsiteX5" fmla="*/ 0 w 1201625"/>
              <a:gd name="connsiteY5" fmla="*/ 0 h 815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1625" h="815868">
                <a:moveTo>
                  <a:pt x="0" y="0"/>
                </a:moveTo>
                <a:lnTo>
                  <a:pt x="1201625" y="0"/>
                </a:lnTo>
                <a:lnTo>
                  <a:pt x="1190084" y="406674"/>
                </a:lnTo>
                <a:lnTo>
                  <a:pt x="1201625" y="815868"/>
                </a:lnTo>
                <a:lnTo>
                  <a:pt x="0" y="815868"/>
                </a:lnTo>
                <a:lnTo>
                  <a:pt x="0" y="0"/>
                </a:lnTo>
                <a:close/>
              </a:path>
            </a:pathLst>
          </a:custGeom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093262-8E80-4982-99CA-FD95821AB875}"/>
              </a:ext>
            </a:extLst>
          </p:cNvPr>
          <p:cNvSpPr/>
          <p:nvPr/>
        </p:nvSpPr>
        <p:spPr>
          <a:xfrm>
            <a:off x="5413189" y="1991965"/>
            <a:ext cx="1365621" cy="8717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ED07DE-35AC-43CF-AD8D-91AE67D544BD}"/>
              </a:ext>
            </a:extLst>
          </p:cNvPr>
          <p:cNvSpPr/>
          <p:nvPr/>
        </p:nvSpPr>
        <p:spPr>
          <a:xfrm>
            <a:off x="7889783" y="3460990"/>
            <a:ext cx="1604701" cy="106960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Identify Access</a:t>
            </a:r>
          </a:p>
          <a:p>
            <a:pPr algn="ctr"/>
            <a:r>
              <a:rPr lang="en-US" dirty="0"/>
              <a:t>(Spread)</a:t>
            </a:r>
          </a:p>
        </p:txBody>
      </p:sp>
      <p:sp>
        <p:nvSpPr>
          <p:cNvPr id="12" name="Flowchart: Decision 11">
            <a:extLst>
              <a:ext uri="{FF2B5EF4-FFF2-40B4-BE49-F238E27FC236}">
                <a16:creationId xmlns:a16="http://schemas.microsoft.com/office/drawing/2014/main" id="{6C17C7D9-E648-44B8-AF1A-4B5E453B299C}"/>
              </a:ext>
            </a:extLst>
          </p:cNvPr>
          <p:cNvSpPr/>
          <p:nvPr/>
        </p:nvSpPr>
        <p:spPr>
          <a:xfrm>
            <a:off x="5195701" y="3381316"/>
            <a:ext cx="1803163" cy="11981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High Privilege User?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DCC4F-22B3-4007-B988-F96B78D43E53}"/>
              </a:ext>
            </a:extLst>
          </p:cNvPr>
          <p:cNvSpPr/>
          <p:nvPr/>
        </p:nvSpPr>
        <p:spPr>
          <a:xfrm>
            <a:off x="10185474" y="3460990"/>
            <a:ext cx="1604701" cy="10759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Migrate to New Host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F98EE0-EB49-48CF-846C-567C41BA793B}"/>
              </a:ext>
            </a:extLst>
          </p:cNvPr>
          <p:cNvCxnSpPr>
            <a:cxnSpLocks/>
            <a:stCxn id="8" idx="2"/>
            <a:endCxn id="84" idx="1"/>
          </p:cNvCxnSpPr>
          <p:nvPr/>
        </p:nvCxnSpPr>
        <p:spPr>
          <a:xfrm flipV="1">
            <a:off x="1743987" y="3994497"/>
            <a:ext cx="905987" cy="9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9438E6-315E-45B9-979F-9CAF3510E3A7}"/>
              </a:ext>
            </a:extLst>
          </p:cNvPr>
          <p:cNvCxnSpPr>
            <a:stCxn id="12" idx="0"/>
            <a:endCxn id="10" idx="2"/>
          </p:cNvCxnSpPr>
          <p:nvPr/>
        </p:nvCxnSpPr>
        <p:spPr>
          <a:xfrm flipH="1" flipV="1">
            <a:off x="6096000" y="2863689"/>
            <a:ext cx="1283" cy="517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C47817F-627B-4EEA-8CEB-24EA27149345}"/>
              </a:ext>
            </a:extLst>
          </p:cNvPr>
          <p:cNvSpPr txBox="1"/>
          <p:nvPr/>
        </p:nvSpPr>
        <p:spPr>
          <a:xfrm>
            <a:off x="5564472" y="3038191"/>
            <a:ext cx="531526" cy="31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7F93868-6489-4B4E-9B1C-914B737078B7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6998864" y="3980372"/>
            <a:ext cx="890919" cy="15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7DF254D-ABC3-4773-B135-877005309EF5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9494484" y="3995793"/>
            <a:ext cx="690990" cy="3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BCDD4850-2A2A-42EC-B80C-16DA71A6BAFE}"/>
              </a:ext>
            </a:extLst>
          </p:cNvPr>
          <p:cNvCxnSpPr>
            <a:cxnSpLocks/>
            <a:stCxn id="13" idx="2"/>
            <a:endCxn id="84" idx="2"/>
          </p:cNvCxnSpPr>
          <p:nvPr/>
        </p:nvCxnSpPr>
        <p:spPr>
          <a:xfrm rot="5400000">
            <a:off x="7221077" y="793246"/>
            <a:ext cx="23048" cy="7510448"/>
          </a:xfrm>
          <a:prstGeom prst="curvedConnector3">
            <a:avLst>
              <a:gd name="adj1" fmla="val 71355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9E41E15A-DBA4-427B-825B-465AA9D01BD0}"/>
              </a:ext>
            </a:extLst>
          </p:cNvPr>
          <p:cNvSpPr/>
          <p:nvPr/>
        </p:nvSpPr>
        <p:spPr>
          <a:xfrm>
            <a:off x="2649974" y="3428999"/>
            <a:ext cx="1654806" cy="1130995"/>
          </a:xfrm>
          <a:prstGeom prst="rect">
            <a:avLst/>
          </a:prstGeom>
          <a:effectLst>
            <a:glow rad="635000">
              <a:schemeClr val="accent3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Obtain Credentials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A163EE3-1170-49B5-B3F3-C36908B82FDD}"/>
              </a:ext>
            </a:extLst>
          </p:cNvPr>
          <p:cNvCxnSpPr>
            <a:cxnSpLocks/>
            <a:stCxn id="84" idx="3"/>
            <a:endCxn id="12" idx="1"/>
          </p:cNvCxnSpPr>
          <p:nvPr/>
        </p:nvCxnSpPr>
        <p:spPr>
          <a:xfrm flipV="1">
            <a:off x="4304780" y="3980372"/>
            <a:ext cx="890921" cy="14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DF926511-1CBB-43AD-A9F1-0C159829E5F3}"/>
              </a:ext>
            </a:extLst>
          </p:cNvPr>
          <p:cNvSpPr txBox="1"/>
          <p:nvPr/>
        </p:nvSpPr>
        <p:spPr>
          <a:xfrm>
            <a:off x="7173785" y="3708400"/>
            <a:ext cx="58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EA4075-B139-4D82-B8CF-3310386472E4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</p:spTree>
    <p:extLst>
      <p:ext uri="{BB962C8B-B14F-4D97-AF65-F5344CB8AC3E}">
        <p14:creationId xmlns:p14="http://schemas.microsoft.com/office/powerpoint/2010/main" val="11075799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Rinse and Repeat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89A3FD-A05A-441D-9ED4-6CA64C2C167C}"/>
              </a:ext>
            </a:extLst>
          </p:cNvPr>
          <p:cNvSpPr/>
          <p:nvPr/>
        </p:nvSpPr>
        <p:spPr>
          <a:xfrm>
            <a:off x="190368" y="3452047"/>
            <a:ext cx="1568685" cy="1107947"/>
          </a:xfrm>
          <a:custGeom>
            <a:avLst/>
            <a:gdLst>
              <a:gd name="connsiteX0" fmla="*/ 0 w 1201625"/>
              <a:gd name="connsiteY0" fmla="*/ 0 h 815868"/>
              <a:gd name="connsiteX1" fmla="*/ 1201625 w 1201625"/>
              <a:gd name="connsiteY1" fmla="*/ 0 h 815868"/>
              <a:gd name="connsiteX2" fmla="*/ 1201625 w 1201625"/>
              <a:gd name="connsiteY2" fmla="*/ 815868 h 815868"/>
              <a:gd name="connsiteX3" fmla="*/ 0 w 1201625"/>
              <a:gd name="connsiteY3" fmla="*/ 815868 h 815868"/>
              <a:gd name="connsiteX4" fmla="*/ 0 w 1201625"/>
              <a:gd name="connsiteY4" fmla="*/ 0 h 815868"/>
              <a:gd name="connsiteX0" fmla="*/ 0 w 1201625"/>
              <a:gd name="connsiteY0" fmla="*/ 0 h 815868"/>
              <a:gd name="connsiteX1" fmla="*/ 1201625 w 1201625"/>
              <a:gd name="connsiteY1" fmla="*/ 0 h 815868"/>
              <a:gd name="connsiteX2" fmla="*/ 1190084 w 1201625"/>
              <a:gd name="connsiteY2" fmla="*/ 406674 h 815868"/>
              <a:gd name="connsiteX3" fmla="*/ 1201625 w 1201625"/>
              <a:gd name="connsiteY3" fmla="*/ 815868 h 815868"/>
              <a:gd name="connsiteX4" fmla="*/ 0 w 1201625"/>
              <a:gd name="connsiteY4" fmla="*/ 815868 h 815868"/>
              <a:gd name="connsiteX5" fmla="*/ 0 w 1201625"/>
              <a:gd name="connsiteY5" fmla="*/ 0 h 815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1625" h="815868">
                <a:moveTo>
                  <a:pt x="0" y="0"/>
                </a:moveTo>
                <a:lnTo>
                  <a:pt x="1201625" y="0"/>
                </a:lnTo>
                <a:lnTo>
                  <a:pt x="1190084" y="406674"/>
                </a:lnTo>
                <a:lnTo>
                  <a:pt x="1201625" y="815868"/>
                </a:lnTo>
                <a:lnTo>
                  <a:pt x="0" y="815868"/>
                </a:lnTo>
                <a:lnTo>
                  <a:pt x="0" y="0"/>
                </a:lnTo>
                <a:close/>
              </a:path>
            </a:pathLst>
          </a:custGeom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093262-8E80-4982-99CA-FD95821AB875}"/>
              </a:ext>
            </a:extLst>
          </p:cNvPr>
          <p:cNvSpPr/>
          <p:nvPr/>
        </p:nvSpPr>
        <p:spPr>
          <a:xfrm>
            <a:off x="5413189" y="1991965"/>
            <a:ext cx="1365621" cy="8717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ED07DE-35AC-43CF-AD8D-91AE67D544BD}"/>
              </a:ext>
            </a:extLst>
          </p:cNvPr>
          <p:cNvSpPr/>
          <p:nvPr/>
        </p:nvSpPr>
        <p:spPr>
          <a:xfrm>
            <a:off x="7889783" y="3460990"/>
            <a:ext cx="1604701" cy="106960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Identify Access</a:t>
            </a:r>
          </a:p>
          <a:p>
            <a:pPr algn="ctr"/>
            <a:r>
              <a:rPr lang="en-US" dirty="0"/>
              <a:t>(Spread)</a:t>
            </a:r>
          </a:p>
        </p:txBody>
      </p:sp>
      <p:sp>
        <p:nvSpPr>
          <p:cNvPr id="12" name="Flowchart: Decision 11">
            <a:extLst>
              <a:ext uri="{FF2B5EF4-FFF2-40B4-BE49-F238E27FC236}">
                <a16:creationId xmlns:a16="http://schemas.microsoft.com/office/drawing/2014/main" id="{6C17C7D9-E648-44B8-AF1A-4B5E453B299C}"/>
              </a:ext>
            </a:extLst>
          </p:cNvPr>
          <p:cNvSpPr/>
          <p:nvPr/>
        </p:nvSpPr>
        <p:spPr>
          <a:xfrm>
            <a:off x="5195701" y="3381316"/>
            <a:ext cx="1803163" cy="1198112"/>
          </a:xfrm>
          <a:prstGeom prst="flowChartDecision">
            <a:avLst/>
          </a:prstGeom>
          <a:effectLst>
            <a:glow rad="6350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High Privilege User?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DCC4F-22B3-4007-B988-F96B78D43E53}"/>
              </a:ext>
            </a:extLst>
          </p:cNvPr>
          <p:cNvSpPr/>
          <p:nvPr/>
        </p:nvSpPr>
        <p:spPr>
          <a:xfrm>
            <a:off x="10185474" y="3460990"/>
            <a:ext cx="1604701" cy="10759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Migrate to New Host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F98EE0-EB49-48CF-846C-567C41BA793B}"/>
              </a:ext>
            </a:extLst>
          </p:cNvPr>
          <p:cNvCxnSpPr>
            <a:cxnSpLocks/>
            <a:stCxn id="8" idx="2"/>
            <a:endCxn id="84" idx="1"/>
          </p:cNvCxnSpPr>
          <p:nvPr/>
        </p:nvCxnSpPr>
        <p:spPr>
          <a:xfrm flipV="1">
            <a:off x="1743987" y="3994497"/>
            <a:ext cx="905987" cy="9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9438E6-315E-45B9-979F-9CAF3510E3A7}"/>
              </a:ext>
            </a:extLst>
          </p:cNvPr>
          <p:cNvCxnSpPr>
            <a:stCxn id="12" idx="0"/>
            <a:endCxn id="10" idx="2"/>
          </p:cNvCxnSpPr>
          <p:nvPr/>
        </p:nvCxnSpPr>
        <p:spPr>
          <a:xfrm flipH="1" flipV="1">
            <a:off x="6096000" y="2863689"/>
            <a:ext cx="1283" cy="517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C47817F-627B-4EEA-8CEB-24EA27149345}"/>
              </a:ext>
            </a:extLst>
          </p:cNvPr>
          <p:cNvSpPr txBox="1"/>
          <p:nvPr/>
        </p:nvSpPr>
        <p:spPr>
          <a:xfrm>
            <a:off x="5564472" y="3038191"/>
            <a:ext cx="531526" cy="31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7F93868-6489-4B4E-9B1C-914B737078B7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6998864" y="3980372"/>
            <a:ext cx="890919" cy="15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7DF254D-ABC3-4773-B135-877005309EF5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9494484" y="3995793"/>
            <a:ext cx="690990" cy="3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BCDD4850-2A2A-42EC-B80C-16DA71A6BAFE}"/>
              </a:ext>
            </a:extLst>
          </p:cNvPr>
          <p:cNvCxnSpPr>
            <a:cxnSpLocks/>
            <a:stCxn id="13" idx="2"/>
            <a:endCxn id="84" idx="2"/>
          </p:cNvCxnSpPr>
          <p:nvPr/>
        </p:nvCxnSpPr>
        <p:spPr>
          <a:xfrm rot="5400000">
            <a:off x="7221077" y="793246"/>
            <a:ext cx="23048" cy="7510448"/>
          </a:xfrm>
          <a:prstGeom prst="curvedConnector3">
            <a:avLst>
              <a:gd name="adj1" fmla="val 71355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9E41E15A-DBA4-427B-825B-465AA9D01BD0}"/>
              </a:ext>
            </a:extLst>
          </p:cNvPr>
          <p:cNvSpPr/>
          <p:nvPr/>
        </p:nvSpPr>
        <p:spPr>
          <a:xfrm>
            <a:off x="2649974" y="3428999"/>
            <a:ext cx="1654806" cy="11309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Obtain Credentials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A163EE3-1170-49B5-B3F3-C36908B82FDD}"/>
              </a:ext>
            </a:extLst>
          </p:cNvPr>
          <p:cNvCxnSpPr>
            <a:cxnSpLocks/>
            <a:stCxn id="84" idx="3"/>
            <a:endCxn id="12" idx="1"/>
          </p:cNvCxnSpPr>
          <p:nvPr/>
        </p:nvCxnSpPr>
        <p:spPr>
          <a:xfrm flipV="1">
            <a:off x="4304780" y="3980372"/>
            <a:ext cx="890921" cy="14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DF926511-1CBB-43AD-A9F1-0C159829E5F3}"/>
              </a:ext>
            </a:extLst>
          </p:cNvPr>
          <p:cNvSpPr txBox="1"/>
          <p:nvPr/>
        </p:nvSpPr>
        <p:spPr>
          <a:xfrm>
            <a:off x="7173785" y="3708400"/>
            <a:ext cx="58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2D4A74-177E-4DAD-B583-98DA3B4702F6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</p:spTree>
    <p:extLst>
      <p:ext uri="{BB962C8B-B14F-4D97-AF65-F5344CB8AC3E}">
        <p14:creationId xmlns:p14="http://schemas.microsoft.com/office/powerpoint/2010/main" val="32566602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Rinse and Repeat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89A3FD-A05A-441D-9ED4-6CA64C2C167C}"/>
              </a:ext>
            </a:extLst>
          </p:cNvPr>
          <p:cNvSpPr/>
          <p:nvPr/>
        </p:nvSpPr>
        <p:spPr>
          <a:xfrm>
            <a:off x="190368" y="3452047"/>
            <a:ext cx="1568685" cy="1107947"/>
          </a:xfrm>
          <a:custGeom>
            <a:avLst/>
            <a:gdLst>
              <a:gd name="connsiteX0" fmla="*/ 0 w 1201625"/>
              <a:gd name="connsiteY0" fmla="*/ 0 h 815868"/>
              <a:gd name="connsiteX1" fmla="*/ 1201625 w 1201625"/>
              <a:gd name="connsiteY1" fmla="*/ 0 h 815868"/>
              <a:gd name="connsiteX2" fmla="*/ 1201625 w 1201625"/>
              <a:gd name="connsiteY2" fmla="*/ 815868 h 815868"/>
              <a:gd name="connsiteX3" fmla="*/ 0 w 1201625"/>
              <a:gd name="connsiteY3" fmla="*/ 815868 h 815868"/>
              <a:gd name="connsiteX4" fmla="*/ 0 w 1201625"/>
              <a:gd name="connsiteY4" fmla="*/ 0 h 815868"/>
              <a:gd name="connsiteX0" fmla="*/ 0 w 1201625"/>
              <a:gd name="connsiteY0" fmla="*/ 0 h 815868"/>
              <a:gd name="connsiteX1" fmla="*/ 1201625 w 1201625"/>
              <a:gd name="connsiteY1" fmla="*/ 0 h 815868"/>
              <a:gd name="connsiteX2" fmla="*/ 1190084 w 1201625"/>
              <a:gd name="connsiteY2" fmla="*/ 406674 h 815868"/>
              <a:gd name="connsiteX3" fmla="*/ 1201625 w 1201625"/>
              <a:gd name="connsiteY3" fmla="*/ 815868 h 815868"/>
              <a:gd name="connsiteX4" fmla="*/ 0 w 1201625"/>
              <a:gd name="connsiteY4" fmla="*/ 815868 h 815868"/>
              <a:gd name="connsiteX5" fmla="*/ 0 w 1201625"/>
              <a:gd name="connsiteY5" fmla="*/ 0 h 815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1625" h="815868">
                <a:moveTo>
                  <a:pt x="0" y="0"/>
                </a:moveTo>
                <a:lnTo>
                  <a:pt x="1201625" y="0"/>
                </a:lnTo>
                <a:lnTo>
                  <a:pt x="1190084" y="406674"/>
                </a:lnTo>
                <a:lnTo>
                  <a:pt x="1201625" y="815868"/>
                </a:lnTo>
                <a:lnTo>
                  <a:pt x="0" y="815868"/>
                </a:lnTo>
                <a:lnTo>
                  <a:pt x="0" y="0"/>
                </a:lnTo>
                <a:close/>
              </a:path>
            </a:pathLst>
          </a:custGeom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093262-8E80-4982-99CA-FD95821AB875}"/>
              </a:ext>
            </a:extLst>
          </p:cNvPr>
          <p:cNvSpPr/>
          <p:nvPr/>
        </p:nvSpPr>
        <p:spPr>
          <a:xfrm>
            <a:off x="5413189" y="1991965"/>
            <a:ext cx="1365621" cy="8717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ED07DE-35AC-43CF-AD8D-91AE67D544BD}"/>
              </a:ext>
            </a:extLst>
          </p:cNvPr>
          <p:cNvSpPr/>
          <p:nvPr/>
        </p:nvSpPr>
        <p:spPr>
          <a:xfrm>
            <a:off x="7889783" y="3460990"/>
            <a:ext cx="1604701" cy="1069606"/>
          </a:xfrm>
          <a:prstGeom prst="rect">
            <a:avLst/>
          </a:prstGeom>
          <a:effectLst>
            <a:glow rad="635000">
              <a:schemeClr val="accent3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Identify Access</a:t>
            </a:r>
          </a:p>
          <a:p>
            <a:pPr algn="ctr"/>
            <a:r>
              <a:rPr lang="en-US" dirty="0"/>
              <a:t>(Spread)</a:t>
            </a:r>
          </a:p>
        </p:txBody>
      </p:sp>
      <p:sp>
        <p:nvSpPr>
          <p:cNvPr id="12" name="Flowchart: Decision 11">
            <a:extLst>
              <a:ext uri="{FF2B5EF4-FFF2-40B4-BE49-F238E27FC236}">
                <a16:creationId xmlns:a16="http://schemas.microsoft.com/office/drawing/2014/main" id="{6C17C7D9-E648-44B8-AF1A-4B5E453B299C}"/>
              </a:ext>
            </a:extLst>
          </p:cNvPr>
          <p:cNvSpPr/>
          <p:nvPr/>
        </p:nvSpPr>
        <p:spPr>
          <a:xfrm>
            <a:off x="5195701" y="3381316"/>
            <a:ext cx="1803163" cy="11981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High Privilege User?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DCC4F-22B3-4007-B988-F96B78D43E53}"/>
              </a:ext>
            </a:extLst>
          </p:cNvPr>
          <p:cNvSpPr/>
          <p:nvPr/>
        </p:nvSpPr>
        <p:spPr>
          <a:xfrm>
            <a:off x="10185474" y="3460990"/>
            <a:ext cx="1604701" cy="10759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Migrate to New Host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F98EE0-EB49-48CF-846C-567C41BA793B}"/>
              </a:ext>
            </a:extLst>
          </p:cNvPr>
          <p:cNvCxnSpPr>
            <a:cxnSpLocks/>
            <a:stCxn id="8" idx="2"/>
            <a:endCxn id="84" idx="1"/>
          </p:cNvCxnSpPr>
          <p:nvPr/>
        </p:nvCxnSpPr>
        <p:spPr>
          <a:xfrm flipV="1">
            <a:off x="1743987" y="3994497"/>
            <a:ext cx="905987" cy="9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9438E6-315E-45B9-979F-9CAF3510E3A7}"/>
              </a:ext>
            </a:extLst>
          </p:cNvPr>
          <p:cNvCxnSpPr>
            <a:stCxn id="12" idx="0"/>
            <a:endCxn id="10" idx="2"/>
          </p:cNvCxnSpPr>
          <p:nvPr/>
        </p:nvCxnSpPr>
        <p:spPr>
          <a:xfrm flipH="1" flipV="1">
            <a:off x="6096000" y="2863689"/>
            <a:ext cx="1283" cy="517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C47817F-627B-4EEA-8CEB-24EA27149345}"/>
              </a:ext>
            </a:extLst>
          </p:cNvPr>
          <p:cNvSpPr txBox="1"/>
          <p:nvPr/>
        </p:nvSpPr>
        <p:spPr>
          <a:xfrm>
            <a:off x="5564472" y="3038191"/>
            <a:ext cx="531526" cy="31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7F93868-6489-4B4E-9B1C-914B737078B7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6998864" y="3980372"/>
            <a:ext cx="890919" cy="15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7DF254D-ABC3-4773-B135-877005309EF5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9494484" y="3995793"/>
            <a:ext cx="690990" cy="3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BCDD4850-2A2A-42EC-B80C-16DA71A6BAFE}"/>
              </a:ext>
            </a:extLst>
          </p:cNvPr>
          <p:cNvCxnSpPr>
            <a:cxnSpLocks/>
            <a:stCxn id="13" idx="2"/>
            <a:endCxn id="84" idx="2"/>
          </p:cNvCxnSpPr>
          <p:nvPr/>
        </p:nvCxnSpPr>
        <p:spPr>
          <a:xfrm rot="5400000">
            <a:off x="7221077" y="793246"/>
            <a:ext cx="23048" cy="7510448"/>
          </a:xfrm>
          <a:prstGeom prst="curvedConnector3">
            <a:avLst>
              <a:gd name="adj1" fmla="val 71355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9E41E15A-DBA4-427B-825B-465AA9D01BD0}"/>
              </a:ext>
            </a:extLst>
          </p:cNvPr>
          <p:cNvSpPr/>
          <p:nvPr/>
        </p:nvSpPr>
        <p:spPr>
          <a:xfrm>
            <a:off x="2649974" y="3428999"/>
            <a:ext cx="1654806" cy="11309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Obtain Credentials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A163EE3-1170-49B5-B3F3-C36908B82FDD}"/>
              </a:ext>
            </a:extLst>
          </p:cNvPr>
          <p:cNvCxnSpPr>
            <a:cxnSpLocks/>
            <a:stCxn id="84" idx="3"/>
            <a:endCxn id="12" idx="1"/>
          </p:cNvCxnSpPr>
          <p:nvPr/>
        </p:nvCxnSpPr>
        <p:spPr>
          <a:xfrm flipV="1">
            <a:off x="4304780" y="3980372"/>
            <a:ext cx="890921" cy="14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DF926511-1CBB-43AD-A9F1-0C159829E5F3}"/>
              </a:ext>
            </a:extLst>
          </p:cNvPr>
          <p:cNvSpPr txBox="1"/>
          <p:nvPr/>
        </p:nvSpPr>
        <p:spPr>
          <a:xfrm>
            <a:off x="7173785" y="3708400"/>
            <a:ext cx="58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ECB6EB-49EF-4E79-A9F9-27310E2714E1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</p:spTree>
    <p:extLst>
      <p:ext uri="{BB962C8B-B14F-4D97-AF65-F5344CB8AC3E}">
        <p14:creationId xmlns:p14="http://schemas.microsoft.com/office/powerpoint/2010/main" val="25264488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Rinse and Repeat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89A3FD-A05A-441D-9ED4-6CA64C2C167C}"/>
              </a:ext>
            </a:extLst>
          </p:cNvPr>
          <p:cNvSpPr/>
          <p:nvPr/>
        </p:nvSpPr>
        <p:spPr>
          <a:xfrm>
            <a:off x="190368" y="3452047"/>
            <a:ext cx="1568685" cy="1107947"/>
          </a:xfrm>
          <a:custGeom>
            <a:avLst/>
            <a:gdLst>
              <a:gd name="connsiteX0" fmla="*/ 0 w 1201625"/>
              <a:gd name="connsiteY0" fmla="*/ 0 h 815868"/>
              <a:gd name="connsiteX1" fmla="*/ 1201625 w 1201625"/>
              <a:gd name="connsiteY1" fmla="*/ 0 h 815868"/>
              <a:gd name="connsiteX2" fmla="*/ 1201625 w 1201625"/>
              <a:gd name="connsiteY2" fmla="*/ 815868 h 815868"/>
              <a:gd name="connsiteX3" fmla="*/ 0 w 1201625"/>
              <a:gd name="connsiteY3" fmla="*/ 815868 h 815868"/>
              <a:gd name="connsiteX4" fmla="*/ 0 w 1201625"/>
              <a:gd name="connsiteY4" fmla="*/ 0 h 815868"/>
              <a:gd name="connsiteX0" fmla="*/ 0 w 1201625"/>
              <a:gd name="connsiteY0" fmla="*/ 0 h 815868"/>
              <a:gd name="connsiteX1" fmla="*/ 1201625 w 1201625"/>
              <a:gd name="connsiteY1" fmla="*/ 0 h 815868"/>
              <a:gd name="connsiteX2" fmla="*/ 1190084 w 1201625"/>
              <a:gd name="connsiteY2" fmla="*/ 406674 h 815868"/>
              <a:gd name="connsiteX3" fmla="*/ 1201625 w 1201625"/>
              <a:gd name="connsiteY3" fmla="*/ 815868 h 815868"/>
              <a:gd name="connsiteX4" fmla="*/ 0 w 1201625"/>
              <a:gd name="connsiteY4" fmla="*/ 815868 h 815868"/>
              <a:gd name="connsiteX5" fmla="*/ 0 w 1201625"/>
              <a:gd name="connsiteY5" fmla="*/ 0 h 815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1625" h="815868">
                <a:moveTo>
                  <a:pt x="0" y="0"/>
                </a:moveTo>
                <a:lnTo>
                  <a:pt x="1201625" y="0"/>
                </a:lnTo>
                <a:lnTo>
                  <a:pt x="1190084" y="406674"/>
                </a:lnTo>
                <a:lnTo>
                  <a:pt x="1201625" y="815868"/>
                </a:lnTo>
                <a:lnTo>
                  <a:pt x="0" y="815868"/>
                </a:lnTo>
                <a:lnTo>
                  <a:pt x="0" y="0"/>
                </a:lnTo>
                <a:close/>
              </a:path>
            </a:pathLst>
          </a:custGeom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093262-8E80-4982-99CA-FD95821AB875}"/>
              </a:ext>
            </a:extLst>
          </p:cNvPr>
          <p:cNvSpPr/>
          <p:nvPr/>
        </p:nvSpPr>
        <p:spPr>
          <a:xfrm>
            <a:off x="5413189" y="1991965"/>
            <a:ext cx="1365621" cy="8717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ED07DE-35AC-43CF-AD8D-91AE67D544BD}"/>
              </a:ext>
            </a:extLst>
          </p:cNvPr>
          <p:cNvSpPr/>
          <p:nvPr/>
        </p:nvSpPr>
        <p:spPr>
          <a:xfrm>
            <a:off x="7889783" y="3460990"/>
            <a:ext cx="1604701" cy="106960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Identify Access</a:t>
            </a:r>
          </a:p>
          <a:p>
            <a:pPr algn="ctr"/>
            <a:r>
              <a:rPr lang="en-US" dirty="0"/>
              <a:t>(Spread)</a:t>
            </a:r>
          </a:p>
        </p:txBody>
      </p:sp>
      <p:sp>
        <p:nvSpPr>
          <p:cNvPr id="12" name="Flowchart: Decision 11">
            <a:extLst>
              <a:ext uri="{FF2B5EF4-FFF2-40B4-BE49-F238E27FC236}">
                <a16:creationId xmlns:a16="http://schemas.microsoft.com/office/drawing/2014/main" id="{6C17C7D9-E648-44B8-AF1A-4B5E453B299C}"/>
              </a:ext>
            </a:extLst>
          </p:cNvPr>
          <p:cNvSpPr/>
          <p:nvPr/>
        </p:nvSpPr>
        <p:spPr>
          <a:xfrm>
            <a:off x="5195701" y="3381316"/>
            <a:ext cx="1803163" cy="11981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High Privilege User?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DCC4F-22B3-4007-B988-F96B78D43E53}"/>
              </a:ext>
            </a:extLst>
          </p:cNvPr>
          <p:cNvSpPr/>
          <p:nvPr/>
        </p:nvSpPr>
        <p:spPr>
          <a:xfrm>
            <a:off x="10185474" y="3460990"/>
            <a:ext cx="1604701" cy="1075956"/>
          </a:xfrm>
          <a:prstGeom prst="rect">
            <a:avLst/>
          </a:prstGeom>
          <a:effectLst>
            <a:glow rad="635000">
              <a:schemeClr val="accent3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Migrate to New Host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F98EE0-EB49-48CF-846C-567C41BA793B}"/>
              </a:ext>
            </a:extLst>
          </p:cNvPr>
          <p:cNvCxnSpPr>
            <a:cxnSpLocks/>
            <a:stCxn id="8" idx="2"/>
            <a:endCxn id="84" idx="1"/>
          </p:cNvCxnSpPr>
          <p:nvPr/>
        </p:nvCxnSpPr>
        <p:spPr>
          <a:xfrm flipV="1">
            <a:off x="1743987" y="3994497"/>
            <a:ext cx="905987" cy="9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9438E6-315E-45B9-979F-9CAF3510E3A7}"/>
              </a:ext>
            </a:extLst>
          </p:cNvPr>
          <p:cNvCxnSpPr>
            <a:stCxn id="12" idx="0"/>
            <a:endCxn id="10" idx="2"/>
          </p:cNvCxnSpPr>
          <p:nvPr/>
        </p:nvCxnSpPr>
        <p:spPr>
          <a:xfrm flipH="1" flipV="1">
            <a:off x="6096000" y="2863689"/>
            <a:ext cx="1283" cy="517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C47817F-627B-4EEA-8CEB-24EA27149345}"/>
              </a:ext>
            </a:extLst>
          </p:cNvPr>
          <p:cNvSpPr txBox="1"/>
          <p:nvPr/>
        </p:nvSpPr>
        <p:spPr>
          <a:xfrm>
            <a:off x="5564472" y="3038191"/>
            <a:ext cx="531526" cy="31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7F93868-6489-4B4E-9B1C-914B737078B7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6998864" y="3980372"/>
            <a:ext cx="890919" cy="15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7DF254D-ABC3-4773-B135-877005309EF5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9494484" y="3995793"/>
            <a:ext cx="690990" cy="3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BCDD4850-2A2A-42EC-B80C-16DA71A6BAFE}"/>
              </a:ext>
            </a:extLst>
          </p:cNvPr>
          <p:cNvCxnSpPr>
            <a:cxnSpLocks/>
            <a:stCxn id="13" idx="2"/>
            <a:endCxn id="84" idx="2"/>
          </p:cNvCxnSpPr>
          <p:nvPr/>
        </p:nvCxnSpPr>
        <p:spPr>
          <a:xfrm rot="5400000">
            <a:off x="7221077" y="793246"/>
            <a:ext cx="23048" cy="7510448"/>
          </a:xfrm>
          <a:prstGeom prst="curvedConnector3">
            <a:avLst>
              <a:gd name="adj1" fmla="val 71355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9E41E15A-DBA4-427B-825B-465AA9D01BD0}"/>
              </a:ext>
            </a:extLst>
          </p:cNvPr>
          <p:cNvSpPr/>
          <p:nvPr/>
        </p:nvSpPr>
        <p:spPr>
          <a:xfrm>
            <a:off x="2649974" y="3428999"/>
            <a:ext cx="1654806" cy="11309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Obtain Credentials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A163EE3-1170-49B5-B3F3-C36908B82FDD}"/>
              </a:ext>
            </a:extLst>
          </p:cNvPr>
          <p:cNvCxnSpPr>
            <a:cxnSpLocks/>
            <a:stCxn id="84" idx="3"/>
            <a:endCxn id="12" idx="1"/>
          </p:cNvCxnSpPr>
          <p:nvPr/>
        </p:nvCxnSpPr>
        <p:spPr>
          <a:xfrm flipV="1">
            <a:off x="4304780" y="3980372"/>
            <a:ext cx="890921" cy="14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DF926511-1CBB-43AD-A9F1-0C159829E5F3}"/>
              </a:ext>
            </a:extLst>
          </p:cNvPr>
          <p:cNvSpPr txBox="1"/>
          <p:nvPr/>
        </p:nvSpPr>
        <p:spPr>
          <a:xfrm>
            <a:off x="7173785" y="3708400"/>
            <a:ext cx="58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744FC1-442D-42ED-A632-337CC4504930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</p:spTree>
    <p:extLst>
      <p:ext uri="{BB962C8B-B14F-4D97-AF65-F5344CB8AC3E}">
        <p14:creationId xmlns:p14="http://schemas.microsoft.com/office/powerpoint/2010/main" val="1877041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Defining Active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4EB8D6-3312-4653-AF2E-2932DC374642}"/>
              </a:ext>
            </a:extLst>
          </p:cNvPr>
          <p:cNvSpPr txBox="1"/>
          <p:nvPr/>
        </p:nvSpPr>
        <p:spPr>
          <a:xfrm>
            <a:off x="328793" y="1618030"/>
            <a:ext cx="5280453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2FC32"/>
                </a:solidFill>
              </a:rPr>
              <a:t>What’s an active directory</a:t>
            </a:r>
          </a:p>
          <a:p>
            <a:r>
              <a:rPr lang="en-US" dirty="0"/>
              <a:t>-A list of objects </a:t>
            </a:r>
          </a:p>
          <a:p>
            <a:r>
              <a:rPr lang="en-US" dirty="0"/>
              <a:t>-</a:t>
            </a:r>
            <a:r>
              <a:rPr lang="en-US" i="1" dirty="0"/>
              <a:t>Everything</a:t>
            </a:r>
            <a:r>
              <a:rPr lang="en-US" dirty="0"/>
              <a:t> is an object</a:t>
            </a:r>
          </a:p>
          <a:p>
            <a:endParaRPr lang="en-US" dirty="0"/>
          </a:p>
          <a:p>
            <a:r>
              <a:rPr lang="en-US" sz="2000" dirty="0"/>
              <a:t>What’s a Forest</a:t>
            </a:r>
          </a:p>
          <a:p>
            <a:r>
              <a:rPr lang="en-US" dirty="0"/>
              <a:t>-a complete instance of active directory. </a:t>
            </a:r>
          </a:p>
          <a:p>
            <a:r>
              <a:rPr lang="en-US" dirty="0"/>
              <a:t>-top level container holding all domain containers</a:t>
            </a:r>
          </a:p>
          <a:p>
            <a:r>
              <a:rPr lang="en-US" dirty="0"/>
              <a:t>-</a:t>
            </a:r>
            <a:r>
              <a:rPr lang="en-US" i="1" dirty="0"/>
              <a:t>Security</a:t>
            </a:r>
            <a:r>
              <a:rPr lang="en-US" dirty="0"/>
              <a:t> boundary</a:t>
            </a:r>
          </a:p>
          <a:p>
            <a:endParaRPr lang="en-US" dirty="0"/>
          </a:p>
          <a:p>
            <a:r>
              <a:rPr lang="en-US" sz="2000" dirty="0"/>
              <a:t>What’s a Domain</a:t>
            </a:r>
          </a:p>
          <a:p>
            <a:r>
              <a:rPr lang="en-US" dirty="0"/>
              <a:t>-Container object</a:t>
            </a:r>
          </a:p>
          <a:p>
            <a:r>
              <a:rPr lang="en-US" dirty="0"/>
              <a:t>-</a:t>
            </a:r>
            <a:r>
              <a:rPr lang="en-US" i="1" dirty="0"/>
              <a:t>Administrative</a:t>
            </a:r>
            <a:r>
              <a:rPr lang="en-US" dirty="0"/>
              <a:t> boundary</a:t>
            </a:r>
          </a:p>
          <a:p>
            <a:endParaRPr lang="en-US" dirty="0"/>
          </a:p>
          <a:p>
            <a:r>
              <a:rPr lang="en-US" sz="2000" dirty="0"/>
              <a:t>Objects</a:t>
            </a:r>
          </a:p>
          <a:p>
            <a:r>
              <a:rPr lang="en-US" sz="2000" dirty="0"/>
              <a:t>-Users, Systems, Resources, Services</a:t>
            </a:r>
          </a:p>
          <a:p>
            <a:endParaRPr lang="en-US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9FA6D26C-C951-4E98-AD7D-D39C1F59C2FC}"/>
              </a:ext>
            </a:extLst>
          </p:cNvPr>
          <p:cNvSpPr/>
          <p:nvPr/>
        </p:nvSpPr>
        <p:spPr>
          <a:xfrm>
            <a:off x="5609246" y="1799269"/>
            <a:ext cx="6056013" cy="443883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6AFBC1-2BA3-43B2-8D49-07A3D66C93F2}"/>
              </a:ext>
            </a:extLst>
          </p:cNvPr>
          <p:cNvSpPr/>
          <p:nvPr/>
        </p:nvSpPr>
        <p:spPr>
          <a:xfrm>
            <a:off x="328793" y="1440477"/>
            <a:ext cx="5166485" cy="1187313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ABE3BB-8BE7-434E-932D-A288C4C7ABBE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</p:spTree>
    <p:extLst>
      <p:ext uri="{BB962C8B-B14F-4D97-AF65-F5344CB8AC3E}">
        <p14:creationId xmlns:p14="http://schemas.microsoft.com/office/powerpoint/2010/main" val="33768232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Back to Theory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A464831-E962-428C-ABBA-BD95549122D8}"/>
              </a:ext>
            </a:extLst>
          </p:cNvPr>
          <p:cNvSpPr/>
          <p:nvPr/>
        </p:nvSpPr>
        <p:spPr>
          <a:xfrm>
            <a:off x="633191" y="1136453"/>
            <a:ext cx="949910" cy="843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Bob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FFBCCB1-09E0-436D-9F16-9010F6180EC2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</p:spTree>
    <p:extLst>
      <p:ext uri="{BB962C8B-B14F-4D97-AF65-F5344CB8AC3E}">
        <p14:creationId xmlns:p14="http://schemas.microsoft.com/office/powerpoint/2010/main" val="31848567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Attack Path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A464831-E962-428C-ABBA-BD95549122D8}"/>
              </a:ext>
            </a:extLst>
          </p:cNvPr>
          <p:cNvSpPr/>
          <p:nvPr/>
        </p:nvSpPr>
        <p:spPr>
          <a:xfrm>
            <a:off x="633191" y="1136453"/>
            <a:ext cx="949910" cy="843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Bob</a:t>
            </a:r>
          </a:p>
        </p:txBody>
      </p:sp>
      <p:pic>
        <p:nvPicPr>
          <p:cNvPr id="6" name="Graphic 5" descr="Computer">
            <a:extLst>
              <a:ext uri="{FF2B5EF4-FFF2-40B4-BE49-F238E27FC236}">
                <a16:creationId xmlns:a16="http://schemas.microsoft.com/office/drawing/2014/main" id="{992618C5-B3C4-476A-B477-69D902FED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4968" y="2816162"/>
            <a:ext cx="747287" cy="747287"/>
          </a:xfrm>
          <a:prstGeom prst="rect">
            <a:avLst/>
          </a:prstGeom>
        </p:spPr>
      </p:pic>
      <p:pic>
        <p:nvPicPr>
          <p:cNvPr id="25" name="Graphic 24" descr="Computer">
            <a:extLst>
              <a:ext uri="{FF2B5EF4-FFF2-40B4-BE49-F238E27FC236}">
                <a16:creationId xmlns:a16="http://schemas.microsoft.com/office/drawing/2014/main" id="{B323E4BF-E29D-499D-B917-B2885056F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62099" y="1807626"/>
            <a:ext cx="747287" cy="74728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704972E-E133-41D9-8B3A-F6AE024B9399}"/>
              </a:ext>
            </a:extLst>
          </p:cNvPr>
          <p:cNvCxnSpPr>
            <a:stCxn id="3" idx="6"/>
            <a:endCxn id="25" idx="1"/>
          </p:cNvCxnSpPr>
          <p:nvPr/>
        </p:nvCxnSpPr>
        <p:spPr>
          <a:xfrm>
            <a:off x="1583101" y="1558142"/>
            <a:ext cx="1378998" cy="623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4A3E066-4910-4F96-BEA7-BDC498C7EFA6}"/>
              </a:ext>
            </a:extLst>
          </p:cNvPr>
          <p:cNvCxnSpPr>
            <a:stCxn id="3" idx="4"/>
            <a:endCxn id="6" idx="0"/>
          </p:cNvCxnSpPr>
          <p:nvPr/>
        </p:nvCxnSpPr>
        <p:spPr>
          <a:xfrm>
            <a:off x="1108146" y="1979831"/>
            <a:ext cx="510466" cy="836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8E4F993-C545-4388-BAA6-B9F3FC3F05A8}"/>
              </a:ext>
            </a:extLst>
          </p:cNvPr>
          <p:cNvSpPr txBox="1"/>
          <p:nvPr/>
        </p:nvSpPr>
        <p:spPr>
          <a:xfrm>
            <a:off x="183374" y="2213330"/>
            <a:ext cx="162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Session 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0E7A9FA-F3CF-4BE7-A3C2-3D5112F47027}"/>
              </a:ext>
            </a:extLst>
          </p:cNvPr>
          <p:cNvSpPr txBox="1"/>
          <p:nvPr/>
        </p:nvSpPr>
        <p:spPr>
          <a:xfrm>
            <a:off x="1962614" y="1576250"/>
            <a:ext cx="162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Session 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252F6FD-A7B1-4A91-880A-25AA26C7AA01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</p:spTree>
    <p:extLst>
      <p:ext uri="{BB962C8B-B14F-4D97-AF65-F5344CB8AC3E}">
        <p14:creationId xmlns:p14="http://schemas.microsoft.com/office/powerpoint/2010/main" val="30799124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Attack Path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A464831-E962-428C-ABBA-BD95549122D8}"/>
              </a:ext>
            </a:extLst>
          </p:cNvPr>
          <p:cNvSpPr/>
          <p:nvPr/>
        </p:nvSpPr>
        <p:spPr>
          <a:xfrm>
            <a:off x="633191" y="1136453"/>
            <a:ext cx="949910" cy="843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92BCA9D-16F0-45B2-9F7F-757CDBC8CC9E}"/>
              </a:ext>
            </a:extLst>
          </p:cNvPr>
          <p:cNvSpPr/>
          <p:nvPr/>
        </p:nvSpPr>
        <p:spPr>
          <a:xfrm>
            <a:off x="918682" y="4438951"/>
            <a:ext cx="949910" cy="843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0CCE8F3-A266-4C87-A784-0840E5576488}"/>
              </a:ext>
            </a:extLst>
          </p:cNvPr>
          <p:cNvSpPr/>
          <p:nvPr/>
        </p:nvSpPr>
        <p:spPr>
          <a:xfrm>
            <a:off x="4937536" y="1807626"/>
            <a:ext cx="1365681" cy="843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Alice</a:t>
            </a:r>
          </a:p>
        </p:txBody>
      </p:sp>
      <p:pic>
        <p:nvPicPr>
          <p:cNvPr id="6" name="Graphic 5" descr="Computer">
            <a:extLst>
              <a:ext uri="{FF2B5EF4-FFF2-40B4-BE49-F238E27FC236}">
                <a16:creationId xmlns:a16="http://schemas.microsoft.com/office/drawing/2014/main" id="{992618C5-B3C4-476A-B477-69D902FED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4968" y="2816162"/>
            <a:ext cx="747287" cy="747287"/>
          </a:xfrm>
          <a:prstGeom prst="rect">
            <a:avLst/>
          </a:prstGeom>
        </p:spPr>
      </p:pic>
      <p:pic>
        <p:nvPicPr>
          <p:cNvPr id="25" name="Graphic 24" descr="Computer">
            <a:extLst>
              <a:ext uri="{FF2B5EF4-FFF2-40B4-BE49-F238E27FC236}">
                <a16:creationId xmlns:a16="http://schemas.microsoft.com/office/drawing/2014/main" id="{B323E4BF-E29D-499D-B917-B2885056F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62099" y="1807626"/>
            <a:ext cx="747287" cy="747287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EB3F2409-76C9-4308-835C-ED291082A032}"/>
              </a:ext>
            </a:extLst>
          </p:cNvPr>
          <p:cNvSpPr/>
          <p:nvPr/>
        </p:nvSpPr>
        <p:spPr>
          <a:xfrm>
            <a:off x="3746761" y="3211980"/>
            <a:ext cx="1153399" cy="843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John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704972E-E133-41D9-8B3A-F6AE024B9399}"/>
              </a:ext>
            </a:extLst>
          </p:cNvPr>
          <p:cNvCxnSpPr>
            <a:stCxn id="3" idx="6"/>
            <a:endCxn id="25" idx="1"/>
          </p:cNvCxnSpPr>
          <p:nvPr/>
        </p:nvCxnSpPr>
        <p:spPr>
          <a:xfrm>
            <a:off x="1583101" y="1558142"/>
            <a:ext cx="1378998" cy="623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4A3E066-4910-4F96-BEA7-BDC498C7EFA6}"/>
              </a:ext>
            </a:extLst>
          </p:cNvPr>
          <p:cNvCxnSpPr>
            <a:stCxn id="3" idx="4"/>
            <a:endCxn id="6" idx="0"/>
          </p:cNvCxnSpPr>
          <p:nvPr/>
        </p:nvCxnSpPr>
        <p:spPr>
          <a:xfrm>
            <a:off x="1108146" y="1979831"/>
            <a:ext cx="510466" cy="836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20DDEEB-1F37-47F7-BAB9-E3D49B32BD15}"/>
              </a:ext>
            </a:extLst>
          </p:cNvPr>
          <p:cNvCxnSpPr>
            <a:stCxn id="20" idx="0"/>
            <a:endCxn id="6" idx="2"/>
          </p:cNvCxnSpPr>
          <p:nvPr/>
        </p:nvCxnSpPr>
        <p:spPr>
          <a:xfrm flipV="1">
            <a:off x="1393637" y="3563449"/>
            <a:ext cx="224975" cy="875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5B2B314-E97D-4252-A723-9EF1556CECBD}"/>
              </a:ext>
            </a:extLst>
          </p:cNvPr>
          <p:cNvCxnSpPr>
            <a:stCxn id="22" idx="2"/>
            <a:endCxn id="25" idx="3"/>
          </p:cNvCxnSpPr>
          <p:nvPr/>
        </p:nvCxnSpPr>
        <p:spPr>
          <a:xfrm flipH="1" flipV="1">
            <a:off x="3709386" y="2181270"/>
            <a:ext cx="1228150" cy="48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FB2CE59-44F2-4EE3-930B-9C9B1435CFD5}"/>
              </a:ext>
            </a:extLst>
          </p:cNvPr>
          <p:cNvCxnSpPr>
            <a:stCxn id="29" idx="1"/>
            <a:endCxn id="25" idx="2"/>
          </p:cNvCxnSpPr>
          <p:nvPr/>
        </p:nvCxnSpPr>
        <p:spPr>
          <a:xfrm flipH="1" flipV="1">
            <a:off x="3335743" y="2554913"/>
            <a:ext cx="579929" cy="780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8BB425F-8A90-49AC-A4FE-698505C6148C}"/>
              </a:ext>
            </a:extLst>
          </p:cNvPr>
          <p:cNvSpPr txBox="1"/>
          <p:nvPr/>
        </p:nvSpPr>
        <p:spPr>
          <a:xfrm>
            <a:off x="1393637" y="3971845"/>
            <a:ext cx="162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Session 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8E4F993-C545-4388-BAA6-B9F3FC3F05A8}"/>
              </a:ext>
            </a:extLst>
          </p:cNvPr>
          <p:cNvSpPr txBox="1"/>
          <p:nvPr/>
        </p:nvSpPr>
        <p:spPr>
          <a:xfrm>
            <a:off x="183374" y="2213330"/>
            <a:ext cx="162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Session 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0E7A9FA-F3CF-4BE7-A3C2-3D5112F47027}"/>
              </a:ext>
            </a:extLst>
          </p:cNvPr>
          <p:cNvSpPr txBox="1"/>
          <p:nvPr/>
        </p:nvSpPr>
        <p:spPr>
          <a:xfrm>
            <a:off x="1962614" y="1576250"/>
            <a:ext cx="162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Session 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F289988-DBBF-426B-B022-44C77A294621}"/>
              </a:ext>
            </a:extLst>
          </p:cNvPr>
          <p:cNvSpPr txBox="1"/>
          <p:nvPr/>
        </p:nvSpPr>
        <p:spPr>
          <a:xfrm>
            <a:off x="3475896" y="2679849"/>
            <a:ext cx="162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Session 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1046626-8119-4EDD-9968-699815511B90}"/>
              </a:ext>
            </a:extLst>
          </p:cNvPr>
          <p:cNvSpPr txBox="1"/>
          <p:nvPr/>
        </p:nvSpPr>
        <p:spPr>
          <a:xfrm>
            <a:off x="3775519" y="1760916"/>
            <a:ext cx="162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Session 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217250-0103-43AB-9238-7141CCDA6777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</p:spTree>
    <p:extLst>
      <p:ext uri="{BB962C8B-B14F-4D97-AF65-F5344CB8AC3E}">
        <p14:creationId xmlns:p14="http://schemas.microsoft.com/office/powerpoint/2010/main" val="25838711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Attack Path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A464831-E962-428C-ABBA-BD95549122D8}"/>
              </a:ext>
            </a:extLst>
          </p:cNvPr>
          <p:cNvSpPr/>
          <p:nvPr/>
        </p:nvSpPr>
        <p:spPr>
          <a:xfrm>
            <a:off x="633191" y="1136453"/>
            <a:ext cx="949910" cy="843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92BCA9D-16F0-45B2-9F7F-757CDBC8CC9E}"/>
              </a:ext>
            </a:extLst>
          </p:cNvPr>
          <p:cNvSpPr/>
          <p:nvPr/>
        </p:nvSpPr>
        <p:spPr>
          <a:xfrm>
            <a:off x="918682" y="4438951"/>
            <a:ext cx="949910" cy="843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0CCE8F3-A266-4C87-A784-0840E5576488}"/>
              </a:ext>
            </a:extLst>
          </p:cNvPr>
          <p:cNvSpPr/>
          <p:nvPr/>
        </p:nvSpPr>
        <p:spPr>
          <a:xfrm>
            <a:off x="4937536" y="1807626"/>
            <a:ext cx="1365681" cy="843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Alice</a:t>
            </a:r>
          </a:p>
        </p:txBody>
      </p:sp>
      <p:pic>
        <p:nvPicPr>
          <p:cNvPr id="6" name="Graphic 5" descr="Computer">
            <a:extLst>
              <a:ext uri="{FF2B5EF4-FFF2-40B4-BE49-F238E27FC236}">
                <a16:creationId xmlns:a16="http://schemas.microsoft.com/office/drawing/2014/main" id="{992618C5-B3C4-476A-B477-69D902FED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4968" y="2816162"/>
            <a:ext cx="747287" cy="747287"/>
          </a:xfrm>
          <a:prstGeom prst="rect">
            <a:avLst/>
          </a:prstGeom>
        </p:spPr>
      </p:pic>
      <p:pic>
        <p:nvPicPr>
          <p:cNvPr id="25" name="Graphic 24" descr="Computer">
            <a:extLst>
              <a:ext uri="{FF2B5EF4-FFF2-40B4-BE49-F238E27FC236}">
                <a16:creationId xmlns:a16="http://schemas.microsoft.com/office/drawing/2014/main" id="{B323E4BF-E29D-499D-B917-B2885056F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62099" y="1807626"/>
            <a:ext cx="747287" cy="747287"/>
          </a:xfrm>
          <a:prstGeom prst="rect">
            <a:avLst/>
          </a:prstGeom>
        </p:spPr>
      </p:pic>
      <p:pic>
        <p:nvPicPr>
          <p:cNvPr id="27" name="Graphic 26" descr="Computer">
            <a:extLst>
              <a:ext uri="{FF2B5EF4-FFF2-40B4-BE49-F238E27FC236}">
                <a16:creationId xmlns:a16="http://schemas.microsoft.com/office/drawing/2014/main" id="{96A60074-A66E-4DD4-878F-A5EC88EA1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76347" y="5255944"/>
            <a:ext cx="747287" cy="747287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EB3F2409-76C9-4308-835C-ED291082A032}"/>
              </a:ext>
            </a:extLst>
          </p:cNvPr>
          <p:cNvSpPr/>
          <p:nvPr/>
        </p:nvSpPr>
        <p:spPr>
          <a:xfrm>
            <a:off x="3746761" y="3211980"/>
            <a:ext cx="1153399" cy="843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John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704972E-E133-41D9-8B3A-F6AE024B9399}"/>
              </a:ext>
            </a:extLst>
          </p:cNvPr>
          <p:cNvCxnSpPr>
            <a:stCxn id="3" idx="6"/>
            <a:endCxn id="25" idx="1"/>
          </p:cNvCxnSpPr>
          <p:nvPr/>
        </p:nvCxnSpPr>
        <p:spPr>
          <a:xfrm>
            <a:off x="1583101" y="1558142"/>
            <a:ext cx="1378998" cy="623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4A3E066-4910-4F96-BEA7-BDC498C7EFA6}"/>
              </a:ext>
            </a:extLst>
          </p:cNvPr>
          <p:cNvCxnSpPr>
            <a:stCxn id="3" idx="4"/>
            <a:endCxn id="6" idx="0"/>
          </p:cNvCxnSpPr>
          <p:nvPr/>
        </p:nvCxnSpPr>
        <p:spPr>
          <a:xfrm>
            <a:off x="1108146" y="1979831"/>
            <a:ext cx="510466" cy="836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20DDEEB-1F37-47F7-BAB9-E3D49B32BD15}"/>
              </a:ext>
            </a:extLst>
          </p:cNvPr>
          <p:cNvCxnSpPr>
            <a:stCxn id="20" idx="0"/>
            <a:endCxn id="6" idx="2"/>
          </p:cNvCxnSpPr>
          <p:nvPr/>
        </p:nvCxnSpPr>
        <p:spPr>
          <a:xfrm flipV="1">
            <a:off x="1393637" y="3563449"/>
            <a:ext cx="224975" cy="875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5B2B314-E97D-4252-A723-9EF1556CECBD}"/>
              </a:ext>
            </a:extLst>
          </p:cNvPr>
          <p:cNvCxnSpPr>
            <a:stCxn id="22" idx="2"/>
            <a:endCxn id="25" idx="3"/>
          </p:cNvCxnSpPr>
          <p:nvPr/>
        </p:nvCxnSpPr>
        <p:spPr>
          <a:xfrm flipH="1" flipV="1">
            <a:off x="3709386" y="2181270"/>
            <a:ext cx="1228150" cy="48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FB2CE59-44F2-4EE3-930B-9C9B1435CFD5}"/>
              </a:ext>
            </a:extLst>
          </p:cNvPr>
          <p:cNvCxnSpPr>
            <a:stCxn id="29" idx="1"/>
            <a:endCxn id="25" idx="2"/>
          </p:cNvCxnSpPr>
          <p:nvPr/>
        </p:nvCxnSpPr>
        <p:spPr>
          <a:xfrm flipH="1" flipV="1">
            <a:off x="3335743" y="2554913"/>
            <a:ext cx="579929" cy="780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3C98AFE-8F5D-4B6E-B73E-D8CABFD268D9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 flipH="1">
            <a:off x="3649991" y="3931848"/>
            <a:ext cx="265681" cy="132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8BB425F-8A90-49AC-A4FE-698505C6148C}"/>
              </a:ext>
            </a:extLst>
          </p:cNvPr>
          <p:cNvSpPr txBox="1"/>
          <p:nvPr/>
        </p:nvSpPr>
        <p:spPr>
          <a:xfrm>
            <a:off x="1393637" y="3971845"/>
            <a:ext cx="162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Session 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8E4F993-C545-4388-BAA6-B9F3FC3F05A8}"/>
              </a:ext>
            </a:extLst>
          </p:cNvPr>
          <p:cNvSpPr txBox="1"/>
          <p:nvPr/>
        </p:nvSpPr>
        <p:spPr>
          <a:xfrm>
            <a:off x="183374" y="2213330"/>
            <a:ext cx="162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Session 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0E7A9FA-F3CF-4BE7-A3C2-3D5112F47027}"/>
              </a:ext>
            </a:extLst>
          </p:cNvPr>
          <p:cNvSpPr txBox="1"/>
          <p:nvPr/>
        </p:nvSpPr>
        <p:spPr>
          <a:xfrm>
            <a:off x="1962614" y="1576250"/>
            <a:ext cx="162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Session 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F289988-DBBF-426B-B022-44C77A294621}"/>
              </a:ext>
            </a:extLst>
          </p:cNvPr>
          <p:cNvSpPr txBox="1"/>
          <p:nvPr/>
        </p:nvSpPr>
        <p:spPr>
          <a:xfrm>
            <a:off x="3475896" y="2679849"/>
            <a:ext cx="162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Session 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1046626-8119-4EDD-9968-699815511B90}"/>
              </a:ext>
            </a:extLst>
          </p:cNvPr>
          <p:cNvSpPr txBox="1"/>
          <p:nvPr/>
        </p:nvSpPr>
        <p:spPr>
          <a:xfrm>
            <a:off x="3775519" y="1760916"/>
            <a:ext cx="162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Session 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2E7AF95-D51B-481B-B676-88C74B7A177F}"/>
              </a:ext>
            </a:extLst>
          </p:cNvPr>
          <p:cNvSpPr txBox="1"/>
          <p:nvPr/>
        </p:nvSpPr>
        <p:spPr>
          <a:xfrm>
            <a:off x="3775519" y="4333751"/>
            <a:ext cx="1416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Session 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D1AC3E-E45E-4C97-B545-5FE9952579B1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</p:spTree>
    <p:extLst>
      <p:ext uri="{BB962C8B-B14F-4D97-AF65-F5344CB8AC3E}">
        <p14:creationId xmlns:p14="http://schemas.microsoft.com/office/powerpoint/2010/main" val="3604526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Attack Path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A464831-E962-428C-ABBA-BD95549122D8}"/>
              </a:ext>
            </a:extLst>
          </p:cNvPr>
          <p:cNvSpPr/>
          <p:nvPr/>
        </p:nvSpPr>
        <p:spPr>
          <a:xfrm>
            <a:off x="633191" y="1136453"/>
            <a:ext cx="949910" cy="843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92BCA9D-16F0-45B2-9F7F-757CDBC8CC9E}"/>
              </a:ext>
            </a:extLst>
          </p:cNvPr>
          <p:cNvSpPr/>
          <p:nvPr/>
        </p:nvSpPr>
        <p:spPr>
          <a:xfrm>
            <a:off x="918682" y="4438951"/>
            <a:ext cx="949910" cy="843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0CCE8F3-A266-4C87-A784-0840E5576488}"/>
              </a:ext>
            </a:extLst>
          </p:cNvPr>
          <p:cNvSpPr/>
          <p:nvPr/>
        </p:nvSpPr>
        <p:spPr>
          <a:xfrm>
            <a:off x="4937536" y="1807626"/>
            <a:ext cx="1365681" cy="843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Alice</a:t>
            </a:r>
          </a:p>
        </p:txBody>
      </p:sp>
      <p:pic>
        <p:nvPicPr>
          <p:cNvPr id="6" name="Graphic 5" descr="Computer">
            <a:extLst>
              <a:ext uri="{FF2B5EF4-FFF2-40B4-BE49-F238E27FC236}">
                <a16:creationId xmlns:a16="http://schemas.microsoft.com/office/drawing/2014/main" id="{992618C5-B3C4-476A-B477-69D902FED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4968" y="2816162"/>
            <a:ext cx="747287" cy="747287"/>
          </a:xfrm>
          <a:prstGeom prst="rect">
            <a:avLst/>
          </a:prstGeom>
        </p:spPr>
      </p:pic>
      <p:pic>
        <p:nvPicPr>
          <p:cNvPr id="25" name="Graphic 24" descr="Computer">
            <a:extLst>
              <a:ext uri="{FF2B5EF4-FFF2-40B4-BE49-F238E27FC236}">
                <a16:creationId xmlns:a16="http://schemas.microsoft.com/office/drawing/2014/main" id="{B323E4BF-E29D-499D-B917-B2885056F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62099" y="1807626"/>
            <a:ext cx="747287" cy="747287"/>
          </a:xfrm>
          <a:prstGeom prst="rect">
            <a:avLst/>
          </a:prstGeom>
        </p:spPr>
      </p:pic>
      <p:pic>
        <p:nvPicPr>
          <p:cNvPr id="27" name="Graphic 26" descr="Computer">
            <a:extLst>
              <a:ext uri="{FF2B5EF4-FFF2-40B4-BE49-F238E27FC236}">
                <a16:creationId xmlns:a16="http://schemas.microsoft.com/office/drawing/2014/main" id="{96A60074-A66E-4DD4-878F-A5EC88EA1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76347" y="5255944"/>
            <a:ext cx="747287" cy="747287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EB3F2409-76C9-4308-835C-ED291082A032}"/>
              </a:ext>
            </a:extLst>
          </p:cNvPr>
          <p:cNvSpPr/>
          <p:nvPr/>
        </p:nvSpPr>
        <p:spPr>
          <a:xfrm>
            <a:off x="3746761" y="3211980"/>
            <a:ext cx="1153399" cy="843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John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704972E-E133-41D9-8B3A-F6AE024B9399}"/>
              </a:ext>
            </a:extLst>
          </p:cNvPr>
          <p:cNvCxnSpPr>
            <a:stCxn id="3" idx="6"/>
            <a:endCxn id="25" idx="1"/>
          </p:cNvCxnSpPr>
          <p:nvPr/>
        </p:nvCxnSpPr>
        <p:spPr>
          <a:xfrm>
            <a:off x="1583101" y="1558142"/>
            <a:ext cx="1378998" cy="623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4A3E066-4910-4F96-BEA7-BDC498C7EFA6}"/>
              </a:ext>
            </a:extLst>
          </p:cNvPr>
          <p:cNvCxnSpPr>
            <a:stCxn id="3" idx="4"/>
            <a:endCxn id="6" idx="0"/>
          </p:cNvCxnSpPr>
          <p:nvPr/>
        </p:nvCxnSpPr>
        <p:spPr>
          <a:xfrm>
            <a:off x="1108146" y="1979831"/>
            <a:ext cx="510466" cy="836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20DDEEB-1F37-47F7-BAB9-E3D49B32BD15}"/>
              </a:ext>
            </a:extLst>
          </p:cNvPr>
          <p:cNvCxnSpPr>
            <a:stCxn id="20" idx="0"/>
            <a:endCxn id="6" idx="2"/>
          </p:cNvCxnSpPr>
          <p:nvPr/>
        </p:nvCxnSpPr>
        <p:spPr>
          <a:xfrm flipV="1">
            <a:off x="1393637" y="3563449"/>
            <a:ext cx="224975" cy="875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5B2B314-E97D-4252-A723-9EF1556CECBD}"/>
              </a:ext>
            </a:extLst>
          </p:cNvPr>
          <p:cNvCxnSpPr>
            <a:stCxn id="22" idx="2"/>
            <a:endCxn id="25" idx="3"/>
          </p:cNvCxnSpPr>
          <p:nvPr/>
        </p:nvCxnSpPr>
        <p:spPr>
          <a:xfrm flipH="1" flipV="1">
            <a:off x="3709386" y="2181270"/>
            <a:ext cx="1228150" cy="48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FB2CE59-44F2-4EE3-930B-9C9B1435CFD5}"/>
              </a:ext>
            </a:extLst>
          </p:cNvPr>
          <p:cNvCxnSpPr>
            <a:stCxn id="29" idx="1"/>
            <a:endCxn id="25" idx="2"/>
          </p:cNvCxnSpPr>
          <p:nvPr/>
        </p:nvCxnSpPr>
        <p:spPr>
          <a:xfrm flipH="1" flipV="1">
            <a:off x="3335743" y="2554913"/>
            <a:ext cx="579929" cy="780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CC466088-627C-4639-BD4B-757E91638695}"/>
              </a:ext>
            </a:extLst>
          </p:cNvPr>
          <p:cNvSpPr/>
          <p:nvPr/>
        </p:nvSpPr>
        <p:spPr>
          <a:xfrm>
            <a:off x="5620376" y="4364521"/>
            <a:ext cx="1153399" cy="843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Mary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53C072D-CF00-493A-A8E2-E3F798363998}"/>
              </a:ext>
            </a:extLst>
          </p:cNvPr>
          <p:cNvCxnSpPr>
            <a:cxnSpLocks/>
            <a:endCxn id="27" idx="3"/>
          </p:cNvCxnSpPr>
          <p:nvPr/>
        </p:nvCxnSpPr>
        <p:spPr>
          <a:xfrm flipH="1">
            <a:off x="4023634" y="4918229"/>
            <a:ext cx="1596744" cy="711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3C98AFE-8F5D-4B6E-B73E-D8CABFD268D9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 flipH="1">
            <a:off x="3649991" y="3931848"/>
            <a:ext cx="265681" cy="132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8BB425F-8A90-49AC-A4FE-698505C6148C}"/>
              </a:ext>
            </a:extLst>
          </p:cNvPr>
          <p:cNvSpPr txBox="1"/>
          <p:nvPr/>
        </p:nvSpPr>
        <p:spPr>
          <a:xfrm>
            <a:off x="1393637" y="3971845"/>
            <a:ext cx="162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Session 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8E4F993-C545-4388-BAA6-B9F3FC3F05A8}"/>
              </a:ext>
            </a:extLst>
          </p:cNvPr>
          <p:cNvSpPr txBox="1"/>
          <p:nvPr/>
        </p:nvSpPr>
        <p:spPr>
          <a:xfrm>
            <a:off x="183374" y="2213330"/>
            <a:ext cx="162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Session 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0E7A9FA-F3CF-4BE7-A3C2-3D5112F47027}"/>
              </a:ext>
            </a:extLst>
          </p:cNvPr>
          <p:cNvSpPr txBox="1"/>
          <p:nvPr/>
        </p:nvSpPr>
        <p:spPr>
          <a:xfrm>
            <a:off x="1962614" y="1576250"/>
            <a:ext cx="162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Session 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F289988-DBBF-426B-B022-44C77A294621}"/>
              </a:ext>
            </a:extLst>
          </p:cNvPr>
          <p:cNvSpPr txBox="1"/>
          <p:nvPr/>
        </p:nvSpPr>
        <p:spPr>
          <a:xfrm>
            <a:off x="3475896" y="2679849"/>
            <a:ext cx="162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Session 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1046626-8119-4EDD-9968-699815511B90}"/>
              </a:ext>
            </a:extLst>
          </p:cNvPr>
          <p:cNvSpPr txBox="1"/>
          <p:nvPr/>
        </p:nvSpPr>
        <p:spPr>
          <a:xfrm>
            <a:off x="3775519" y="1760916"/>
            <a:ext cx="162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Session 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2E7AF95-D51B-481B-B676-88C74B7A177F}"/>
              </a:ext>
            </a:extLst>
          </p:cNvPr>
          <p:cNvSpPr txBox="1"/>
          <p:nvPr/>
        </p:nvSpPr>
        <p:spPr>
          <a:xfrm>
            <a:off x="3775519" y="4333751"/>
            <a:ext cx="1416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Session 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81F4BFB-6AA8-43D3-A191-097A6F8A6D69}"/>
              </a:ext>
            </a:extLst>
          </p:cNvPr>
          <p:cNvSpPr txBox="1"/>
          <p:nvPr/>
        </p:nvSpPr>
        <p:spPr>
          <a:xfrm>
            <a:off x="4413703" y="5301606"/>
            <a:ext cx="162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Session 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4ABEC4-0148-4CA3-91B9-8C8C50573C0E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</p:spTree>
    <p:extLst>
      <p:ext uri="{BB962C8B-B14F-4D97-AF65-F5344CB8AC3E}">
        <p14:creationId xmlns:p14="http://schemas.microsoft.com/office/powerpoint/2010/main" val="37483383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Attack Path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A464831-E962-428C-ABBA-BD95549122D8}"/>
              </a:ext>
            </a:extLst>
          </p:cNvPr>
          <p:cNvSpPr/>
          <p:nvPr/>
        </p:nvSpPr>
        <p:spPr>
          <a:xfrm>
            <a:off x="633191" y="1136453"/>
            <a:ext cx="949910" cy="843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92BCA9D-16F0-45B2-9F7F-757CDBC8CC9E}"/>
              </a:ext>
            </a:extLst>
          </p:cNvPr>
          <p:cNvSpPr/>
          <p:nvPr/>
        </p:nvSpPr>
        <p:spPr>
          <a:xfrm>
            <a:off x="918682" y="4438951"/>
            <a:ext cx="949910" cy="843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0CCE8F3-A266-4C87-A784-0840E5576488}"/>
              </a:ext>
            </a:extLst>
          </p:cNvPr>
          <p:cNvSpPr/>
          <p:nvPr/>
        </p:nvSpPr>
        <p:spPr>
          <a:xfrm>
            <a:off x="4937536" y="1807626"/>
            <a:ext cx="1365681" cy="843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Alice</a:t>
            </a:r>
          </a:p>
        </p:txBody>
      </p:sp>
      <p:pic>
        <p:nvPicPr>
          <p:cNvPr id="6" name="Graphic 5" descr="Computer">
            <a:extLst>
              <a:ext uri="{FF2B5EF4-FFF2-40B4-BE49-F238E27FC236}">
                <a16:creationId xmlns:a16="http://schemas.microsoft.com/office/drawing/2014/main" id="{992618C5-B3C4-476A-B477-69D902FED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4968" y="2816162"/>
            <a:ext cx="747287" cy="747287"/>
          </a:xfrm>
          <a:prstGeom prst="rect">
            <a:avLst/>
          </a:prstGeom>
        </p:spPr>
      </p:pic>
      <p:pic>
        <p:nvPicPr>
          <p:cNvPr id="25" name="Graphic 24" descr="Computer">
            <a:extLst>
              <a:ext uri="{FF2B5EF4-FFF2-40B4-BE49-F238E27FC236}">
                <a16:creationId xmlns:a16="http://schemas.microsoft.com/office/drawing/2014/main" id="{B323E4BF-E29D-499D-B917-B2885056F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62099" y="1807626"/>
            <a:ext cx="747287" cy="747287"/>
          </a:xfrm>
          <a:prstGeom prst="rect">
            <a:avLst/>
          </a:prstGeom>
        </p:spPr>
      </p:pic>
      <p:pic>
        <p:nvPicPr>
          <p:cNvPr id="27" name="Graphic 26" descr="Computer">
            <a:extLst>
              <a:ext uri="{FF2B5EF4-FFF2-40B4-BE49-F238E27FC236}">
                <a16:creationId xmlns:a16="http://schemas.microsoft.com/office/drawing/2014/main" id="{96A60074-A66E-4DD4-878F-A5EC88EA1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76347" y="5255944"/>
            <a:ext cx="747287" cy="747287"/>
          </a:xfrm>
          <a:prstGeom prst="rect">
            <a:avLst/>
          </a:prstGeom>
        </p:spPr>
      </p:pic>
      <p:sp>
        <p:nvSpPr>
          <p:cNvPr id="7" name="Star: 7 Points 6">
            <a:extLst>
              <a:ext uri="{FF2B5EF4-FFF2-40B4-BE49-F238E27FC236}">
                <a16:creationId xmlns:a16="http://schemas.microsoft.com/office/drawing/2014/main" id="{BB0D2ACD-C48C-44C2-86AB-3877577A44C5}"/>
              </a:ext>
            </a:extLst>
          </p:cNvPr>
          <p:cNvSpPr/>
          <p:nvPr/>
        </p:nvSpPr>
        <p:spPr>
          <a:xfrm>
            <a:off x="7600435" y="2794280"/>
            <a:ext cx="1987861" cy="747287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SqlAdmins</a:t>
            </a:r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B3F2409-76C9-4308-835C-ED291082A032}"/>
              </a:ext>
            </a:extLst>
          </p:cNvPr>
          <p:cNvSpPr/>
          <p:nvPr/>
        </p:nvSpPr>
        <p:spPr>
          <a:xfrm>
            <a:off x="3746761" y="3211980"/>
            <a:ext cx="1153399" cy="843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John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704972E-E133-41D9-8B3A-F6AE024B9399}"/>
              </a:ext>
            </a:extLst>
          </p:cNvPr>
          <p:cNvCxnSpPr>
            <a:stCxn id="3" idx="6"/>
            <a:endCxn id="25" idx="1"/>
          </p:cNvCxnSpPr>
          <p:nvPr/>
        </p:nvCxnSpPr>
        <p:spPr>
          <a:xfrm>
            <a:off x="1583101" y="1558142"/>
            <a:ext cx="1378998" cy="623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4A3E066-4910-4F96-BEA7-BDC498C7EFA6}"/>
              </a:ext>
            </a:extLst>
          </p:cNvPr>
          <p:cNvCxnSpPr>
            <a:stCxn id="3" idx="4"/>
            <a:endCxn id="6" idx="0"/>
          </p:cNvCxnSpPr>
          <p:nvPr/>
        </p:nvCxnSpPr>
        <p:spPr>
          <a:xfrm>
            <a:off x="1108146" y="1979831"/>
            <a:ext cx="510466" cy="836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20DDEEB-1F37-47F7-BAB9-E3D49B32BD15}"/>
              </a:ext>
            </a:extLst>
          </p:cNvPr>
          <p:cNvCxnSpPr>
            <a:stCxn id="20" idx="0"/>
            <a:endCxn id="6" idx="2"/>
          </p:cNvCxnSpPr>
          <p:nvPr/>
        </p:nvCxnSpPr>
        <p:spPr>
          <a:xfrm flipV="1">
            <a:off x="1393637" y="3563449"/>
            <a:ext cx="224975" cy="875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5B2B314-E97D-4252-A723-9EF1556CECBD}"/>
              </a:ext>
            </a:extLst>
          </p:cNvPr>
          <p:cNvCxnSpPr>
            <a:stCxn id="22" idx="2"/>
            <a:endCxn id="25" idx="3"/>
          </p:cNvCxnSpPr>
          <p:nvPr/>
        </p:nvCxnSpPr>
        <p:spPr>
          <a:xfrm flipH="1" flipV="1">
            <a:off x="3709386" y="2181270"/>
            <a:ext cx="1228150" cy="48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FB2CE59-44F2-4EE3-930B-9C9B1435CFD5}"/>
              </a:ext>
            </a:extLst>
          </p:cNvPr>
          <p:cNvCxnSpPr>
            <a:stCxn id="29" idx="1"/>
            <a:endCxn id="25" idx="2"/>
          </p:cNvCxnSpPr>
          <p:nvPr/>
        </p:nvCxnSpPr>
        <p:spPr>
          <a:xfrm flipH="1" flipV="1">
            <a:off x="3335743" y="2554913"/>
            <a:ext cx="579929" cy="780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CC466088-627C-4639-BD4B-757E91638695}"/>
              </a:ext>
            </a:extLst>
          </p:cNvPr>
          <p:cNvSpPr/>
          <p:nvPr/>
        </p:nvSpPr>
        <p:spPr>
          <a:xfrm>
            <a:off x="5620376" y="4364521"/>
            <a:ext cx="1153399" cy="843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Mary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53C072D-CF00-493A-A8E2-E3F798363998}"/>
              </a:ext>
            </a:extLst>
          </p:cNvPr>
          <p:cNvCxnSpPr>
            <a:cxnSpLocks/>
            <a:endCxn id="27" idx="3"/>
          </p:cNvCxnSpPr>
          <p:nvPr/>
        </p:nvCxnSpPr>
        <p:spPr>
          <a:xfrm flipH="1">
            <a:off x="4023634" y="4918229"/>
            <a:ext cx="1596744" cy="711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3C98AFE-8F5D-4B6E-B73E-D8CABFD268D9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 flipH="1">
            <a:off x="3649991" y="3931848"/>
            <a:ext cx="265681" cy="132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BD366A5-6CE4-488D-9039-23BFA8C59463}"/>
              </a:ext>
            </a:extLst>
          </p:cNvPr>
          <p:cNvCxnSpPr>
            <a:cxnSpLocks/>
          </p:cNvCxnSpPr>
          <p:nvPr/>
        </p:nvCxnSpPr>
        <p:spPr>
          <a:xfrm flipH="1">
            <a:off x="6707497" y="3526812"/>
            <a:ext cx="1377792" cy="10212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8BB425F-8A90-49AC-A4FE-698505C6148C}"/>
              </a:ext>
            </a:extLst>
          </p:cNvPr>
          <p:cNvSpPr txBox="1"/>
          <p:nvPr/>
        </p:nvSpPr>
        <p:spPr>
          <a:xfrm>
            <a:off x="1393637" y="3971845"/>
            <a:ext cx="162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Session 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8E4F993-C545-4388-BAA6-B9F3FC3F05A8}"/>
              </a:ext>
            </a:extLst>
          </p:cNvPr>
          <p:cNvSpPr txBox="1"/>
          <p:nvPr/>
        </p:nvSpPr>
        <p:spPr>
          <a:xfrm>
            <a:off x="183374" y="2213330"/>
            <a:ext cx="162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Session 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0E7A9FA-F3CF-4BE7-A3C2-3D5112F47027}"/>
              </a:ext>
            </a:extLst>
          </p:cNvPr>
          <p:cNvSpPr txBox="1"/>
          <p:nvPr/>
        </p:nvSpPr>
        <p:spPr>
          <a:xfrm>
            <a:off x="1962614" y="1576250"/>
            <a:ext cx="162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Session 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F289988-DBBF-426B-B022-44C77A294621}"/>
              </a:ext>
            </a:extLst>
          </p:cNvPr>
          <p:cNvSpPr txBox="1"/>
          <p:nvPr/>
        </p:nvSpPr>
        <p:spPr>
          <a:xfrm>
            <a:off x="3475896" y="2679849"/>
            <a:ext cx="162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Session 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1046626-8119-4EDD-9968-699815511B90}"/>
              </a:ext>
            </a:extLst>
          </p:cNvPr>
          <p:cNvSpPr txBox="1"/>
          <p:nvPr/>
        </p:nvSpPr>
        <p:spPr>
          <a:xfrm>
            <a:off x="3775519" y="1760916"/>
            <a:ext cx="162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Session 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2E7AF95-D51B-481B-B676-88C74B7A177F}"/>
              </a:ext>
            </a:extLst>
          </p:cNvPr>
          <p:cNvSpPr txBox="1"/>
          <p:nvPr/>
        </p:nvSpPr>
        <p:spPr>
          <a:xfrm>
            <a:off x="3775519" y="4333751"/>
            <a:ext cx="1416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Session 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81F4BFB-6AA8-43D3-A191-097A6F8A6D69}"/>
              </a:ext>
            </a:extLst>
          </p:cNvPr>
          <p:cNvSpPr txBox="1"/>
          <p:nvPr/>
        </p:nvSpPr>
        <p:spPr>
          <a:xfrm>
            <a:off x="4413703" y="5301606"/>
            <a:ext cx="162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Session on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C7D4DD1-C36B-4D30-BC95-6DA41FF81AEF}"/>
              </a:ext>
            </a:extLst>
          </p:cNvPr>
          <p:cNvSpPr txBox="1"/>
          <p:nvPr/>
        </p:nvSpPr>
        <p:spPr>
          <a:xfrm>
            <a:off x="6189993" y="3576335"/>
            <a:ext cx="162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Member of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925FE7-76EB-4F27-B522-8E28C011977C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</p:spTree>
    <p:extLst>
      <p:ext uri="{BB962C8B-B14F-4D97-AF65-F5344CB8AC3E}">
        <p14:creationId xmlns:p14="http://schemas.microsoft.com/office/powerpoint/2010/main" val="32410033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Attack Path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A464831-E962-428C-ABBA-BD95549122D8}"/>
              </a:ext>
            </a:extLst>
          </p:cNvPr>
          <p:cNvSpPr/>
          <p:nvPr/>
        </p:nvSpPr>
        <p:spPr>
          <a:xfrm>
            <a:off x="633191" y="1136453"/>
            <a:ext cx="949910" cy="843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92BCA9D-16F0-45B2-9F7F-757CDBC8CC9E}"/>
              </a:ext>
            </a:extLst>
          </p:cNvPr>
          <p:cNvSpPr/>
          <p:nvPr/>
        </p:nvSpPr>
        <p:spPr>
          <a:xfrm>
            <a:off x="918682" y="4438951"/>
            <a:ext cx="949910" cy="843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0CCE8F3-A266-4C87-A784-0840E5576488}"/>
              </a:ext>
            </a:extLst>
          </p:cNvPr>
          <p:cNvSpPr/>
          <p:nvPr/>
        </p:nvSpPr>
        <p:spPr>
          <a:xfrm>
            <a:off x="4937536" y="1807626"/>
            <a:ext cx="1365681" cy="843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Alice</a:t>
            </a:r>
          </a:p>
        </p:txBody>
      </p:sp>
      <p:pic>
        <p:nvPicPr>
          <p:cNvPr id="6" name="Graphic 5" descr="Computer">
            <a:extLst>
              <a:ext uri="{FF2B5EF4-FFF2-40B4-BE49-F238E27FC236}">
                <a16:creationId xmlns:a16="http://schemas.microsoft.com/office/drawing/2014/main" id="{992618C5-B3C4-476A-B477-69D902FED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4968" y="2816162"/>
            <a:ext cx="747287" cy="747287"/>
          </a:xfrm>
          <a:prstGeom prst="rect">
            <a:avLst/>
          </a:prstGeom>
        </p:spPr>
      </p:pic>
      <p:pic>
        <p:nvPicPr>
          <p:cNvPr id="25" name="Graphic 24" descr="Computer">
            <a:extLst>
              <a:ext uri="{FF2B5EF4-FFF2-40B4-BE49-F238E27FC236}">
                <a16:creationId xmlns:a16="http://schemas.microsoft.com/office/drawing/2014/main" id="{B323E4BF-E29D-499D-B917-B2885056F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62099" y="1807626"/>
            <a:ext cx="747287" cy="747287"/>
          </a:xfrm>
          <a:prstGeom prst="rect">
            <a:avLst/>
          </a:prstGeom>
        </p:spPr>
      </p:pic>
      <p:pic>
        <p:nvPicPr>
          <p:cNvPr id="26" name="Graphic 25" descr="Computer">
            <a:extLst>
              <a:ext uri="{FF2B5EF4-FFF2-40B4-BE49-F238E27FC236}">
                <a16:creationId xmlns:a16="http://schemas.microsoft.com/office/drawing/2014/main" id="{BFA5126E-9CE8-4035-8011-4A52E66E0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85289" y="4786210"/>
            <a:ext cx="747287" cy="747287"/>
          </a:xfrm>
          <a:prstGeom prst="rect">
            <a:avLst/>
          </a:prstGeom>
        </p:spPr>
      </p:pic>
      <p:pic>
        <p:nvPicPr>
          <p:cNvPr id="27" name="Graphic 26" descr="Computer">
            <a:extLst>
              <a:ext uri="{FF2B5EF4-FFF2-40B4-BE49-F238E27FC236}">
                <a16:creationId xmlns:a16="http://schemas.microsoft.com/office/drawing/2014/main" id="{96A60074-A66E-4DD4-878F-A5EC88EA1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76347" y="5255944"/>
            <a:ext cx="747287" cy="747287"/>
          </a:xfrm>
          <a:prstGeom prst="rect">
            <a:avLst/>
          </a:prstGeom>
        </p:spPr>
      </p:pic>
      <p:sp>
        <p:nvSpPr>
          <p:cNvPr id="7" name="Star: 7 Points 6">
            <a:extLst>
              <a:ext uri="{FF2B5EF4-FFF2-40B4-BE49-F238E27FC236}">
                <a16:creationId xmlns:a16="http://schemas.microsoft.com/office/drawing/2014/main" id="{BB0D2ACD-C48C-44C2-86AB-3877577A44C5}"/>
              </a:ext>
            </a:extLst>
          </p:cNvPr>
          <p:cNvSpPr/>
          <p:nvPr/>
        </p:nvSpPr>
        <p:spPr>
          <a:xfrm>
            <a:off x="7600435" y="2794280"/>
            <a:ext cx="1987861" cy="747287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SqlAdmins</a:t>
            </a:r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B3F2409-76C9-4308-835C-ED291082A032}"/>
              </a:ext>
            </a:extLst>
          </p:cNvPr>
          <p:cNvSpPr/>
          <p:nvPr/>
        </p:nvSpPr>
        <p:spPr>
          <a:xfrm>
            <a:off x="3746761" y="3211980"/>
            <a:ext cx="1153399" cy="843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John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704972E-E133-41D9-8B3A-F6AE024B9399}"/>
              </a:ext>
            </a:extLst>
          </p:cNvPr>
          <p:cNvCxnSpPr>
            <a:stCxn id="3" idx="6"/>
            <a:endCxn id="25" idx="1"/>
          </p:cNvCxnSpPr>
          <p:nvPr/>
        </p:nvCxnSpPr>
        <p:spPr>
          <a:xfrm>
            <a:off x="1583101" y="1558142"/>
            <a:ext cx="1378998" cy="623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4A3E066-4910-4F96-BEA7-BDC498C7EFA6}"/>
              </a:ext>
            </a:extLst>
          </p:cNvPr>
          <p:cNvCxnSpPr>
            <a:stCxn id="3" idx="4"/>
            <a:endCxn id="6" idx="0"/>
          </p:cNvCxnSpPr>
          <p:nvPr/>
        </p:nvCxnSpPr>
        <p:spPr>
          <a:xfrm>
            <a:off x="1108146" y="1979831"/>
            <a:ext cx="510466" cy="836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20DDEEB-1F37-47F7-BAB9-E3D49B32BD15}"/>
              </a:ext>
            </a:extLst>
          </p:cNvPr>
          <p:cNvCxnSpPr>
            <a:stCxn id="20" idx="0"/>
            <a:endCxn id="6" idx="2"/>
          </p:cNvCxnSpPr>
          <p:nvPr/>
        </p:nvCxnSpPr>
        <p:spPr>
          <a:xfrm flipV="1">
            <a:off x="1393637" y="3563449"/>
            <a:ext cx="224975" cy="875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5B2B314-E97D-4252-A723-9EF1556CECBD}"/>
              </a:ext>
            </a:extLst>
          </p:cNvPr>
          <p:cNvCxnSpPr>
            <a:stCxn id="22" idx="2"/>
            <a:endCxn id="25" idx="3"/>
          </p:cNvCxnSpPr>
          <p:nvPr/>
        </p:nvCxnSpPr>
        <p:spPr>
          <a:xfrm flipH="1" flipV="1">
            <a:off x="3709386" y="2181270"/>
            <a:ext cx="1228150" cy="48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FB2CE59-44F2-4EE3-930B-9C9B1435CFD5}"/>
              </a:ext>
            </a:extLst>
          </p:cNvPr>
          <p:cNvCxnSpPr>
            <a:stCxn id="29" idx="1"/>
            <a:endCxn id="25" idx="2"/>
          </p:cNvCxnSpPr>
          <p:nvPr/>
        </p:nvCxnSpPr>
        <p:spPr>
          <a:xfrm flipH="1" flipV="1">
            <a:off x="3335743" y="2554913"/>
            <a:ext cx="579929" cy="780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CC466088-627C-4639-BD4B-757E91638695}"/>
              </a:ext>
            </a:extLst>
          </p:cNvPr>
          <p:cNvSpPr/>
          <p:nvPr/>
        </p:nvSpPr>
        <p:spPr>
          <a:xfrm>
            <a:off x="5620376" y="4364521"/>
            <a:ext cx="1153399" cy="843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Mary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D0336BD-E128-412E-B5FE-408B872942EC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8458933" y="3526812"/>
            <a:ext cx="135432" cy="1259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53C072D-CF00-493A-A8E2-E3F798363998}"/>
              </a:ext>
            </a:extLst>
          </p:cNvPr>
          <p:cNvCxnSpPr>
            <a:cxnSpLocks/>
            <a:endCxn id="27" idx="3"/>
          </p:cNvCxnSpPr>
          <p:nvPr/>
        </p:nvCxnSpPr>
        <p:spPr>
          <a:xfrm flipH="1">
            <a:off x="4023634" y="4918229"/>
            <a:ext cx="1596744" cy="711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3C98AFE-8F5D-4B6E-B73E-D8CABFD268D9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 flipH="1">
            <a:off x="3649991" y="3931848"/>
            <a:ext cx="265681" cy="132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BD366A5-6CE4-488D-9039-23BFA8C59463}"/>
              </a:ext>
            </a:extLst>
          </p:cNvPr>
          <p:cNvCxnSpPr>
            <a:cxnSpLocks/>
          </p:cNvCxnSpPr>
          <p:nvPr/>
        </p:nvCxnSpPr>
        <p:spPr>
          <a:xfrm flipH="1">
            <a:off x="6707497" y="3526812"/>
            <a:ext cx="1377792" cy="10212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8BB425F-8A90-49AC-A4FE-698505C6148C}"/>
              </a:ext>
            </a:extLst>
          </p:cNvPr>
          <p:cNvSpPr txBox="1"/>
          <p:nvPr/>
        </p:nvSpPr>
        <p:spPr>
          <a:xfrm>
            <a:off x="1393637" y="3971845"/>
            <a:ext cx="162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Session 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8E4F993-C545-4388-BAA6-B9F3FC3F05A8}"/>
              </a:ext>
            </a:extLst>
          </p:cNvPr>
          <p:cNvSpPr txBox="1"/>
          <p:nvPr/>
        </p:nvSpPr>
        <p:spPr>
          <a:xfrm>
            <a:off x="183374" y="2213330"/>
            <a:ext cx="162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Session 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0E7A9FA-F3CF-4BE7-A3C2-3D5112F47027}"/>
              </a:ext>
            </a:extLst>
          </p:cNvPr>
          <p:cNvSpPr txBox="1"/>
          <p:nvPr/>
        </p:nvSpPr>
        <p:spPr>
          <a:xfrm>
            <a:off x="1962614" y="1576250"/>
            <a:ext cx="162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Session 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F289988-DBBF-426B-B022-44C77A294621}"/>
              </a:ext>
            </a:extLst>
          </p:cNvPr>
          <p:cNvSpPr txBox="1"/>
          <p:nvPr/>
        </p:nvSpPr>
        <p:spPr>
          <a:xfrm>
            <a:off x="3475896" y="2679849"/>
            <a:ext cx="162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Session 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1046626-8119-4EDD-9968-699815511B90}"/>
              </a:ext>
            </a:extLst>
          </p:cNvPr>
          <p:cNvSpPr txBox="1"/>
          <p:nvPr/>
        </p:nvSpPr>
        <p:spPr>
          <a:xfrm>
            <a:off x="3775519" y="1760916"/>
            <a:ext cx="162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Session 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2E7AF95-D51B-481B-B676-88C74B7A177F}"/>
              </a:ext>
            </a:extLst>
          </p:cNvPr>
          <p:cNvSpPr txBox="1"/>
          <p:nvPr/>
        </p:nvSpPr>
        <p:spPr>
          <a:xfrm>
            <a:off x="3775519" y="4333751"/>
            <a:ext cx="1416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Session 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81F4BFB-6AA8-43D3-A191-097A6F8A6D69}"/>
              </a:ext>
            </a:extLst>
          </p:cNvPr>
          <p:cNvSpPr txBox="1"/>
          <p:nvPr/>
        </p:nvSpPr>
        <p:spPr>
          <a:xfrm>
            <a:off x="4413703" y="5301606"/>
            <a:ext cx="162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Session on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C7D4DD1-C36B-4D30-BC95-6DA41FF81AEF}"/>
              </a:ext>
            </a:extLst>
          </p:cNvPr>
          <p:cNvSpPr txBox="1"/>
          <p:nvPr/>
        </p:nvSpPr>
        <p:spPr>
          <a:xfrm>
            <a:off x="6189993" y="3576335"/>
            <a:ext cx="162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Member of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037F64D-DB5D-441B-9B7E-38E7BBB331E0}"/>
              </a:ext>
            </a:extLst>
          </p:cNvPr>
          <p:cNvSpPr txBox="1"/>
          <p:nvPr/>
        </p:nvSpPr>
        <p:spPr>
          <a:xfrm>
            <a:off x="8458932" y="3870692"/>
            <a:ext cx="162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Access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8E9769F-990A-494F-A77B-6612E4C1FAAD}"/>
              </a:ext>
            </a:extLst>
          </p:cNvPr>
          <p:cNvCxnSpPr>
            <a:cxnSpLocks/>
            <a:endCxn id="42" idx="5"/>
          </p:cNvCxnSpPr>
          <p:nvPr/>
        </p:nvCxnSpPr>
        <p:spPr>
          <a:xfrm flipH="1" flipV="1">
            <a:off x="6604864" y="5084389"/>
            <a:ext cx="1419712" cy="98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DD87F1C6-E23C-40CE-AB91-E468FE21A52C}"/>
              </a:ext>
            </a:extLst>
          </p:cNvPr>
          <p:cNvSpPr txBox="1"/>
          <p:nvPr/>
        </p:nvSpPr>
        <p:spPr>
          <a:xfrm>
            <a:off x="6511395" y="5116940"/>
            <a:ext cx="162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Access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A5A207-F98F-4BEE-AADA-29707C0455D0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</p:spTree>
    <p:extLst>
      <p:ext uri="{BB962C8B-B14F-4D97-AF65-F5344CB8AC3E}">
        <p14:creationId xmlns:p14="http://schemas.microsoft.com/office/powerpoint/2010/main" val="22428685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Attack Path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A464831-E962-428C-ABBA-BD95549122D8}"/>
              </a:ext>
            </a:extLst>
          </p:cNvPr>
          <p:cNvSpPr/>
          <p:nvPr/>
        </p:nvSpPr>
        <p:spPr>
          <a:xfrm>
            <a:off x="633191" y="1136453"/>
            <a:ext cx="949910" cy="843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92BCA9D-16F0-45B2-9F7F-757CDBC8CC9E}"/>
              </a:ext>
            </a:extLst>
          </p:cNvPr>
          <p:cNvSpPr/>
          <p:nvPr/>
        </p:nvSpPr>
        <p:spPr>
          <a:xfrm>
            <a:off x="918682" y="4438951"/>
            <a:ext cx="949910" cy="843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0CCE8F3-A266-4C87-A784-0840E5576488}"/>
              </a:ext>
            </a:extLst>
          </p:cNvPr>
          <p:cNvSpPr/>
          <p:nvPr/>
        </p:nvSpPr>
        <p:spPr>
          <a:xfrm>
            <a:off x="4937536" y="1807626"/>
            <a:ext cx="1365681" cy="843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Alice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192FB8-D90F-44D5-BF2C-2B9D5090091D}"/>
              </a:ext>
            </a:extLst>
          </p:cNvPr>
          <p:cNvSpPr/>
          <p:nvPr/>
        </p:nvSpPr>
        <p:spPr>
          <a:xfrm>
            <a:off x="10182981" y="4827560"/>
            <a:ext cx="1427824" cy="84337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 Steve</a:t>
            </a:r>
          </a:p>
        </p:txBody>
      </p:sp>
      <p:pic>
        <p:nvPicPr>
          <p:cNvPr id="6" name="Graphic 5" descr="Computer">
            <a:extLst>
              <a:ext uri="{FF2B5EF4-FFF2-40B4-BE49-F238E27FC236}">
                <a16:creationId xmlns:a16="http://schemas.microsoft.com/office/drawing/2014/main" id="{992618C5-B3C4-476A-B477-69D902FED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4968" y="2816162"/>
            <a:ext cx="747287" cy="747287"/>
          </a:xfrm>
          <a:prstGeom prst="rect">
            <a:avLst/>
          </a:prstGeom>
        </p:spPr>
      </p:pic>
      <p:pic>
        <p:nvPicPr>
          <p:cNvPr id="25" name="Graphic 24" descr="Computer">
            <a:extLst>
              <a:ext uri="{FF2B5EF4-FFF2-40B4-BE49-F238E27FC236}">
                <a16:creationId xmlns:a16="http://schemas.microsoft.com/office/drawing/2014/main" id="{B323E4BF-E29D-499D-B917-B2885056F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62099" y="1807626"/>
            <a:ext cx="747287" cy="747287"/>
          </a:xfrm>
          <a:prstGeom prst="rect">
            <a:avLst/>
          </a:prstGeom>
        </p:spPr>
      </p:pic>
      <p:pic>
        <p:nvPicPr>
          <p:cNvPr id="26" name="Graphic 25" descr="Computer">
            <a:extLst>
              <a:ext uri="{FF2B5EF4-FFF2-40B4-BE49-F238E27FC236}">
                <a16:creationId xmlns:a16="http://schemas.microsoft.com/office/drawing/2014/main" id="{BFA5126E-9CE8-4035-8011-4A52E66E0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85289" y="4786210"/>
            <a:ext cx="747287" cy="747287"/>
          </a:xfrm>
          <a:prstGeom prst="rect">
            <a:avLst/>
          </a:prstGeom>
        </p:spPr>
      </p:pic>
      <p:pic>
        <p:nvPicPr>
          <p:cNvPr id="27" name="Graphic 26" descr="Computer">
            <a:extLst>
              <a:ext uri="{FF2B5EF4-FFF2-40B4-BE49-F238E27FC236}">
                <a16:creationId xmlns:a16="http://schemas.microsoft.com/office/drawing/2014/main" id="{96A60074-A66E-4DD4-878F-A5EC88EA1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76347" y="5255944"/>
            <a:ext cx="747287" cy="747287"/>
          </a:xfrm>
          <a:prstGeom prst="rect">
            <a:avLst/>
          </a:prstGeom>
        </p:spPr>
      </p:pic>
      <p:sp>
        <p:nvSpPr>
          <p:cNvPr id="7" name="Star: 7 Points 6">
            <a:extLst>
              <a:ext uri="{FF2B5EF4-FFF2-40B4-BE49-F238E27FC236}">
                <a16:creationId xmlns:a16="http://schemas.microsoft.com/office/drawing/2014/main" id="{BB0D2ACD-C48C-44C2-86AB-3877577A44C5}"/>
              </a:ext>
            </a:extLst>
          </p:cNvPr>
          <p:cNvSpPr/>
          <p:nvPr/>
        </p:nvSpPr>
        <p:spPr>
          <a:xfrm>
            <a:off x="7600435" y="2794280"/>
            <a:ext cx="1987861" cy="747287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SqlAdmins</a:t>
            </a:r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B3F2409-76C9-4308-835C-ED291082A032}"/>
              </a:ext>
            </a:extLst>
          </p:cNvPr>
          <p:cNvSpPr/>
          <p:nvPr/>
        </p:nvSpPr>
        <p:spPr>
          <a:xfrm>
            <a:off x="3746761" y="3211980"/>
            <a:ext cx="1153399" cy="843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John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704972E-E133-41D9-8B3A-F6AE024B9399}"/>
              </a:ext>
            </a:extLst>
          </p:cNvPr>
          <p:cNvCxnSpPr>
            <a:stCxn id="3" idx="6"/>
            <a:endCxn id="25" idx="1"/>
          </p:cNvCxnSpPr>
          <p:nvPr/>
        </p:nvCxnSpPr>
        <p:spPr>
          <a:xfrm>
            <a:off x="1583101" y="1558142"/>
            <a:ext cx="1378998" cy="623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4A3E066-4910-4F96-BEA7-BDC498C7EFA6}"/>
              </a:ext>
            </a:extLst>
          </p:cNvPr>
          <p:cNvCxnSpPr>
            <a:stCxn id="3" idx="4"/>
            <a:endCxn id="6" idx="0"/>
          </p:cNvCxnSpPr>
          <p:nvPr/>
        </p:nvCxnSpPr>
        <p:spPr>
          <a:xfrm>
            <a:off x="1108146" y="1979831"/>
            <a:ext cx="510466" cy="836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20DDEEB-1F37-47F7-BAB9-E3D49B32BD15}"/>
              </a:ext>
            </a:extLst>
          </p:cNvPr>
          <p:cNvCxnSpPr>
            <a:stCxn id="20" idx="0"/>
            <a:endCxn id="6" idx="2"/>
          </p:cNvCxnSpPr>
          <p:nvPr/>
        </p:nvCxnSpPr>
        <p:spPr>
          <a:xfrm flipV="1">
            <a:off x="1393637" y="3563449"/>
            <a:ext cx="224975" cy="875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5B2B314-E97D-4252-A723-9EF1556CECBD}"/>
              </a:ext>
            </a:extLst>
          </p:cNvPr>
          <p:cNvCxnSpPr>
            <a:stCxn id="22" idx="2"/>
            <a:endCxn id="25" idx="3"/>
          </p:cNvCxnSpPr>
          <p:nvPr/>
        </p:nvCxnSpPr>
        <p:spPr>
          <a:xfrm flipH="1" flipV="1">
            <a:off x="3709386" y="2181270"/>
            <a:ext cx="1228150" cy="48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FB2CE59-44F2-4EE3-930B-9C9B1435CFD5}"/>
              </a:ext>
            </a:extLst>
          </p:cNvPr>
          <p:cNvCxnSpPr>
            <a:stCxn id="29" idx="1"/>
            <a:endCxn id="25" idx="2"/>
          </p:cNvCxnSpPr>
          <p:nvPr/>
        </p:nvCxnSpPr>
        <p:spPr>
          <a:xfrm flipH="1" flipV="1">
            <a:off x="3335743" y="2554913"/>
            <a:ext cx="579929" cy="780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CC466088-627C-4639-BD4B-757E91638695}"/>
              </a:ext>
            </a:extLst>
          </p:cNvPr>
          <p:cNvSpPr/>
          <p:nvPr/>
        </p:nvSpPr>
        <p:spPr>
          <a:xfrm>
            <a:off x="5620376" y="4364521"/>
            <a:ext cx="1153399" cy="843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Mary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99249C8-B523-4D5D-815C-FC6381869D5A}"/>
              </a:ext>
            </a:extLst>
          </p:cNvPr>
          <p:cNvCxnSpPr>
            <a:cxnSpLocks/>
            <a:stCxn id="23" idx="2"/>
            <a:endCxn id="26" idx="3"/>
          </p:cNvCxnSpPr>
          <p:nvPr/>
        </p:nvCxnSpPr>
        <p:spPr>
          <a:xfrm flipH="1" flipV="1">
            <a:off x="8832576" y="5159854"/>
            <a:ext cx="1350405" cy="89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D0336BD-E128-412E-B5FE-408B872942EC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8458933" y="3526812"/>
            <a:ext cx="135432" cy="1259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53C072D-CF00-493A-A8E2-E3F798363998}"/>
              </a:ext>
            </a:extLst>
          </p:cNvPr>
          <p:cNvCxnSpPr>
            <a:cxnSpLocks/>
            <a:endCxn id="27" idx="3"/>
          </p:cNvCxnSpPr>
          <p:nvPr/>
        </p:nvCxnSpPr>
        <p:spPr>
          <a:xfrm flipH="1">
            <a:off x="4023634" y="4918229"/>
            <a:ext cx="1596744" cy="711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3C98AFE-8F5D-4B6E-B73E-D8CABFD268D9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 flipH="1">
            <a:off x="3649991" y="3931848"/>
            <a:ext cx="265681" cy="132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BD366A5-6CE4-488D-9039-23BFA8C59463}"/>
              </a:ext>
            </a:extLst>
          </p:cNvPr>
          <p:cNvCxnSpPr>
            <a:cxnSpLocks/>
          </p:cNvCxnSpPr>
          <p:nvPr/>
        </p:nvCxnSpPr>
        <p:spPr>
          <a:xfrm flipH="1">
            <a:off x="6707497" y="3526812"/>
            <a:ext cx="1377792" cy="10212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8BB425F-8A90-49AC-A4FE-698505C6148C}"/>
              </a:ext>
            </a:extLst>
          </p:cNvPr>
          <p:cNvSpPr txBox="1"/>
          <p:nvPr/>
        </p:nvSpPr>
        <p:spPr>
          <a:xfrm>
            <a:off x="1393637" y="3971845"/>
            <a:ext cx="162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Session 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8E4F993-C545-4388-BAA6-B9F3FC3F05A8}"/>
              </a:ext>
            </a:extLst>
          </p:cNvPr>
          <p:cNvSpPr txBox="1"/>
          <p:nvPr/>
        </p:nvSpPr>
        <p:spPr>
          <a:xfrm>
            <a:off x="183374" y="2213330"/>
            <a:ext cx="162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Session 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0E7A9FA-F3CF-4BE7-A3C2-3D5112F47027}"/>
              </a:ext>
            </a:extLst>
          </p:cNvPr>
          <p:cNvSpPr txBox="1"/>
          <p:nvPr/>
        </p:nvSpPr>
        <p:spPr>
          <a:xfrm>
            <a:off x="1962614" y="1576250"/>
            <a:ext cx="162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Session 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F289988-DBBF-426B-B022-44C77A294621}"/>
              </a:ext>
            </a:extLst>
          </p:cNvPr>
          <p:cNvSpPr txBox="1"/>
          <p:nvPr/>
        </p:nvSpPr>
        <p:spPr>
          <a:xfrm>
            <a:off x="3475896" y="2679849"/>
            <a:ext cx="162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Session 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1046626-8119-4EDD-9968-699815511B90}"/>
              </a:ext>
            </a:extLst>
          </p:cNvPr>
          <p:cNvSpPr txBox="1"/>
          <p:nvPr/>
        </p:nvSpPr>
        <p:spPr>
          <a:xfrm>
            <a:off x="3775519" y="1760916"/>
            <a:ext cx="162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Session 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2E7AF95-D51B-481B-B676-88C74B7A177F}"/>
              </a:ext>
            </a:extLst>
          </p:cNvPr>
          <p:cNvSpPr txBox="1"/>
          <p:nvPr/>
        </p:nvSpPr>
        <p:spPr>
          <a:xfrm>
            <a:off x="3775519" y="4333751"/>
            <a:ext cx="1416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Session 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81F4BFB-6AA8-43D3-A191-097A6F8A6D69}"/>
              </a:ext>
            </a:extLst>
          </p:cNvPr>
          <p:cNvSpPr txBox="1"/>
          <p:nvPr/>
        </p:nvSpPr>
        <p:spPr>
          <a:xfrm>
            <a:off x="4413703" y="5301606"/>
            <a:ext cx="162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Session on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C7D4DD1-C36B-4D30-BC95-6DA41FF81AEF}"/>
              </a:ext>
            </a:extLst>
          </p:cNvPr>
          <p:cNvSpPr txBox="1"/>
          <p:nvPr/>
        </p:nvSpPr>
        <p:spPr>
          <a:xfrm>
            <a:off x="6189993" y="3576335"/>
            <a:ext cx="162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Member of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037F64D-DB5D-441B-9B7E-38E7BBB331E0}"/>
              </a:ext>
            </a:extLst>
          </p:cNvPr>
          <p:cNvSpPr txBox="1"/>
          <p:nvPr/>
        </p:nvSpPr>
        <p:spPr>
          <a:xfrm>
            <a:off x="8458932" y="3870692"/>
            <a:ext cx="162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Access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8E9769F-990A-494F-A77B-6612E4C1FAAD}"/>
              </a:ext>
            </a:extLst>
          </p:cNvPr>
          <p:cNvCxnSpPr>
            <a:cxnSpLocks/>
            <a:endCxn id="42" idx="5"/>
          </p:cNvCxnSpPr>
          <p:nvPr/>
        </p:nvCxnSpPr>
        <p:spPr>
          <a:xfrm flipH="1" flipV="1">
            <a:off x="6604864" y="5084389"/>
            <a:ext cx="1419712" cy="98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DD87F1C6-E23C-40CE-AB91-E468FE21A52C}"/>
              </a:ext>
            </a:extLst>
          </p:cNvPr>
          <p:cNvSpPr txBox="1"/>
          <p:nvPr/>
        </p:nvSpPr>
        <p:spPr>
          <a:xfrm>
            <a:off x="6511395" y="5116940"/>
            <a:ext cx="162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Access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4FD1A6D-499B-487B-94BB-944448D3A82B}"/>
              </a:ext>
            </a:extLst>
          </p:cNvPr>
          <p:cNvSpPr txBox="1"/>
          <p:nvPr/>
        </p:nvSpPr>
        <p:spPr>
          <a:xfrm>
            <a:off x="8893289" y="5396877"/>
            <a:ext cx="1416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Session 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D7ED58F-C0CF-4112-BB26-650A82495877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</p:spTree>
    <p:extLst>
      <p:ext uri="{BB962C8B-B14F-4D97-AF65-F5344CB8AC3E}">
        <p14:creationId xmlns:p14="http://schemas.microsoft.com/office/powerpoint/2010/main" val="29642595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Finally have High Privilege?!!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89A3FD-A05A-441D-9ED4-6CA64C2C167C}"/>
              </a:ext>
            </a:extLst>
          </p:cNvPr>
          <p:cNvSpPr/>
          <p:nvPr/>
        </p:nvSpPr>
        <p:spPr>
          <a:xfrm>
            <a:off x="190368" y="3452047"/>
            <a:ext cx="1568685" cy="1107947"/>
          </a:xfrm>
          <a:custGeom>
            <a:avLst/>
            <a:gdLst>
              <a:gd name="connsiteX0" fmla="*/ 0 w 1201625"/>
              <a:gd name="connsiteY0" fmla="*/ 0 h 815868"/>
              <a:gd name="connsiteX1" fmla="*/ 1201625 w 1201625"/>
              <a:gd name="connsiteY1" fmla="*/ 0 h 815868"/>
              <a:gd name="connsiteX2" fmla="*/ 1201625 w 1201625"/>
              <a:gd name="connsiteY2" fmla="*/ 815868 h 815868"/>
              <a:gd name="connsiteX3" fmla="*/ 0 w 1201625"/>
              <a:gd name="connsiteY3" fmla="*/ 815868 h 815868"/>
              <a:gd name="connsiteX4" fmla="*/ 0 w 1201625"/>
              <a:gd name="connsiteY4" fmla="*/ 0 h 815868"/>
              <a:gd name="connsiteX0" fmla="*/ 0 w 1201625"/>
              <a:gd name="connsiteY0" fmla="*/ 0 h 815868"/>
              <a:gd name="connsiteX1" fmla="*/ 1201625 w 1201625"/>
              <a:gd name="connsiteY1" fmla="*/ 0 h 815868"/>
              <a:gd name="connsiteX2" fmla="*/ 1190084 w 1201625"/>
              <a:gd name="connsiteY2" fmla="*/ 406674 h 815868"/>
              <a:gd name="connsiteX3" fmla="*/ 1201625 w 1201625"/>
              <a:gd name="connsiteY3" fmla="*/ 815868 h 815868"/>
              <a:gd name="connsiteX4" fmla="*/ 0 w 1201625"/>
              <a:gd name="connsiteY4" fmla="*/ 815868 h 815868"/>
              <a:gd name="connsiteX5" fmla="*/ 0 w 1201625"/>
              <a:gd name="connsiteY5" fmla="*/ 0 h 815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1625" h="815868">
                <a:moveTo>
                  <a:pt x="0" y="0"/>
                </a:moveTo>
                <a:lnTo>
                  <a:pt x="1201625" y="0"/>
                </a:lnTo>
                <a:lnTo>
                  <a:pt x="1190084" y="406674"/>
                </a:lnTo>
                <a:lnTo>
                  <a:pt x="1201625" y="815868"/>
                </a:lnTo>
                <a:lnTo>
                  <a:pt x="0" y="815868"/>
                </a:lnTo>
                <a:lnTo>
                  <a:pt x="0" y="0"/>
                </a:lnTo>
                <a:close/>
              </a:path>
            </a:pathLst>
          </a:custGeom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093262-8E80-4982-99CA-FD95821AB875}"/>
              </a:ext>
            </a:extLst>
          </p:cNvPr>
          <p:cNvSpPr/>
          <p:nvPr/>
        </p:nvSpPr>
        <p:spPr>
          <a:xfrm>
            <a:off x="5413189" y="1991965"/>
            <a:ext cx="1365621" cy="8717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ED07DE-35AC-43CF-AD8D-91AE67D544BD}"/>
              </a:ext>
            </a:extLst>
          </p:cNvPr>
          <p:cNvSpPr/>
          <p:nvPr/>
        </p:nvSpPr>
        <p:spPr>
          <a:xfrm>
            <a:off x="7889783" y="3460990"/>
            <a:ext cx="1604701" cy="106960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Identify Access</a:t>
            </a:r>
          </a:p>
          <a:p>
            <a:pPr algn="ctr"/>
            <a:r>
              <a:rPr lang="en-US" dirty="0"/>
              <a:t>(Spread)</a:t>
            </a:r>
          </a:p>
        </p:txBody>
      </p:sp>
      <p:sp>
        <p:nvSpPr>
          <p:cNvPr id="12" name="Flowchart: Decision 11">
            <a:extLst>
              <a:ext uri="{FF2B5EF4-FFF2-40B4-BE49-F238E27FC236}">
                <a16:creationId xmlns:a16="http://schemas.microsoft.com/office/drawing/2014/main" id="{6C17C7D9-E648-44B8-AF1A-4B5E453B299C}"/>
              </a:ext>
            </a:extLst>
          </p:cNvPr>
          <p:cNvSpPr/>
          <p:nvPr/>
        </p:nvSpPr>
        <p:spPr>
          <a:xfrm>
            <a:off x="5195701" y="3381316"/>
            <a:ext cx="1803163" cy="1198112"/>
          </a:xfrm>
          <a:prstGeom prst="flowChartDecision">
            <a:avLst/>
          </a:prstGeom>
          <a:effectLst>
            <a:glow rad="6350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High Privilege User?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DCC4F-22B3-4007-B988-F96B78D43E53}"/>
              </a:ext>
            </a:extLst>
          </p:cNvPr>
          <p:cNvSpPr/>
          <p:nvPr/>
        </p:nvSpPr>
        <p:spPr>
          <a:xfrm>
            <a:off x="10185474" y="3460990"/>
            <a:ext cx="1604701" cy="10759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Migrate to New Host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F98EE0-EB49-48CF-846C-567C41BA793B}"/>
              </a:ext>
            </a:extLst>
          </p:cNvPr>
          <p:cNvCxnSpPr>
            <a:cxnSpLocks/>
            <a:stCxn id="8" idx="2"/>
            <a:endCxn id="84" idx="1"/>
          </p:cNvCxnSpPr>
          <p:nvPr/>
        </p:nvCxnSpPr>
        <p:spPr>
          <a:xfrm flipV="1">
            <a:off x="1743987" y="3994497"/>
            <a:ext cx="905987" cy="9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9438E6-315E-45B9-979F-9CAF3510E3A7}"/>
              </a:ext>
            </a:extLst>
          </p:cNvPr>
          <p:cNvCxnSpPr>
            <a:stCxn id="12" idx="0"/>
            <a:endCxn id="10" idx="2"/>
          </p:cNvCxnSpPr>
          <p:nvPr/>
        </p:nvCxnSpPr>
        <p:spPr>
          <a:xfrm flipH="1" flipV="1">
            <a:off x="6096000" y="2863689"/>
            <a:ext cx="1283" cy="517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C47817F-627B-4EEA-8CEB-24EA27149345}"/>
              </a:ext>
            </a:extLst>
          </p:cNvPr>
          <p:cNvSpPr txBox="1"/>
          <p:nvPr/>
        </p:nvSpPr>
        <p:spPr>
          <a:xfrm>
            <a:off x="5413189" y="2992551"/>
            <a:ext cx="74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FF00"/>
                </a:highlight>
              </a:rPr>
              <a:t>Yes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7F93868-6489-4B4E-9B1C-914B737078B7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6998864" y="3980372"/>
            <a:ext cx="890919" cy="15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7DF254D-ABC3-4773-B135-877005309EF5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9494484" y="3995793"/>
            <a:ext cx="690990" cy="3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BCDD4850-2A2A-42EC-B80C-16DA71A6BAFE}"/>
              </a:ext>
            </a:extLst>
          </p:cNvPr>
          <p:cNvCxnSpPr>
            <a:cxnSpLocks/>
            <a:stCxn id="13" idx="2"/>
            <a:endCxn id="84" idx="2"/>
          </p:cNvCxnSpPr>
          <p:nvPr/>
        </p:nvCxnSpPr>
        <p:spPr>
          <a:xfrm rot="5400000">
            <a:off x="7221077" y="793246"/>
            <a:ext cx="23048" cy="7510448"/>
          </a:xfrm>
          <a:prstGeom prst="curvedConnector3">
            <a:avLst>
              <a:gd name="adj1" fmla="val 71355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9E41E15A-DBA4-427B-825B-465AA9D01BD0}"/>
              </a:ext>
            </a:extLst>
          </p:cNvPr>
          <p:cNvSpPr/>
          <p:nvPr/>
        </p:nvSpPr>
        <p:spPr>
          <a:xfrm>
            <a:off x="2649974" y="3428999"/>
            <a:ext cx="1654806" cy="11309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Obtain Credentials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A163EE3-1170-49B5-B3F3-C36908B82FDD}"/>
              </a:ext>
            </a:extLst>
          </p:cNvPr>
          <p:cNvCxnSpPr>
            <a:cxnSpLocks/>
            <a:stCxn id="84" idx="3"/>
            <a:endCxn id="12" idx="1"/>
          </p:cNvCxnSpPr>
          <p:nvPr/>
        </p:nvCxnSpPr>
        <p:spPr>
          <a:xfrm flipV="1">
            <a:off x="4304780" y="3980372"/>
            <a:ext cx="890921" cy="14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DF926511-1CBB-43AD-A9F1-0C159829E5F3}"/>
              </a:ext>
            </a:extLst>
          </p:cNvPr>
          <p:cNvSpPr txBox="1"/>
          <p:nvPr/>
        </p:nvSpPr>
        <p:spPr>
          <a:xfrm>
            <a:off x="7173785" y="3708400"/>
            <a:ext cx="58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E99DAC-48F8-4B61-9D4E-C924D7BB0695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</p:spTree>
    <p:extLst>
      <p:ext uri="{BB962C8B-B14F-4D97-AF65-F5344CB8AC3E}">
        <p14:creationId xmlns:p14="http://schemas.microsoft.com/office/powerpoint/2010/main" val="3942943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WIN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89A3FD-A05A-441D-9ED4-6CA64C2C167C}"/>
              </a:ext>
            </a:extLst>
          </p:cNvPr>
          <p:cNvSpPr/>
          <p:nvPr/>
        </p:nvSpPr>
        <p:spPr>
          <a:xfrm>
            <a:off x="190368" y="3452047"/>
            <a:ext cx="1568685" cy="1107947"/>
          </a:xfrm>
          <a:custGeom>
            <a:avLst/>
            <a:gdLst>
              <a:gd name="connsiteX0" fmla="*/ 0 w 1201625"/>
              <a:gd name="connsiteY0" fmla="*/ 0 h 815868"/>
              <a:gd name="connsiteX1" fmla="*/ 1201625 w 1201625"/>
              <a:gd name="connsiteY1" fmla="*/ 0 h 815868"/>
              <a:gd name="connsiteX2" fmla="*/ 1201625 w 1201625"/>
              <a:gd name="connsiteY2" fmla="*/ 815868 h 815868"/>
              <a:gd name="connsiteX3" fmla="*/ 0 w 1201625"/>
              <a:gd name="connsiteY3" fmla="*/ 815868 h 815868"/>
              <a:gd name="connsiteX4" fmla="*/ 0 w 1201625"/>
              <a:gd name="connsiteY4" fmla="*/ 0 h 815868"/>
              <a:gd name="connsiteX0" fmla="*/ 0 w 1201625"/>
              <a:gd name="connsiteY0" fmla="*/ 0 h 815868"/>
              <a:gd name="connsiteX1" fmla="*/ 1201625 w 1201625"/>
              <a:gd name="connsiteY1" fmla="*/ 0 h 815868"/>
              <a:gd name="connsiteX2" fmla="*/ 1190084 w 1201625"/>
              <a:gd name="connsiteY2" fmla="*/ 406674 h 815868"/>
              <a:gd name="connsiteX3" fmla="*/ 1201625 w 1201625"/>
              <a:gd name="connsiteY3" fmla="*/ 815868 h 815868"/>
              <a:gd name="connsiteX4" fmla="*/ 0 w 1201625"/>
              <a:gd name="connsiteY4" fmla="*/ 815868 h 815868"/>
              <a:gd name="connsiteX5" fmla="*/ 0 w 1201625"/>
              <a:gd name="connsiteY5" fmla="*/ 0 h 815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1625" h="815868">
                <a:moveTo>
                  <a:pt x="0" y="0"/>
                </a:moveTo>
                <a:lnTo>
                  <a:pt x="1201625" y="0"/>
                </a:lnTo>
                <a:lnTo>
                  <a:pt x="1190084" y="406674"/>
                </a:lnTo>
                <a:lnTo>
                  <a:pt x="1201625" y="815868"/>
                </a:lnTo>
                <a:lnTo>
                  <a:pt x="0" y="815868"/>
                </a:lnTo>
                <a:lnTo>
                  <a:pt x="0" y="0"/>
                </a:lnTo>
                <a:close/>
              </a:path>
            </a:pathLst>
          </a:custGeom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093262-8E80-4982-99CA-FD95821AB875}"/>
              </a:ext>
            </a:extLst>
          </p:cNvPr>
          <p:cNvSpPr/>
          <p:nvPr/>
        </p:nvSpPr>
        <p:spPr>
          <a:xfrm>
            <a:off x="5413189" y="1991965"/>
            <a:ext cx="1365621" cy="871724"/>
          </a:xfrm>
          <a:prstGeom prst="rect">
            <a:avLst/>
          </a:prstGeom>
          <a:effectLst>
            <a:glow rad="1905000">
              <a:schemeClr val="accent1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ED07DE-35AC-43CF-AD8D-91AE67D544BD}"/>
              </a:ext>
            </a:extLst>
          </p:cNvPr>
          <p:cNvSpPr/>
          <p:nvPr/>
        </p:nvSpPr>
        <p:spPr>
          <a:xfrm>
            <a:off x="7889783" y="3460990"/>
            <a:ext cx="1604701" cy="106960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Identify Access</a:t>
            </a:r>
          </a:p>
          <a:p>
            <a:pPr algn="ctr"/>
            <a:r>
              <a:rPr lang="en-US" dirty="0"/>
              <a:t>(Spread)</a:t>
            </a:r>
          </a:p>
        </p:txBody>
      </p:sp>
      <p:sp>
        <p:nvSpPr>
          <p:cNvPr id="12" name="Flowchart: Decision 11">
            <a:extLst>
              <a:ext uri="{FF2B5EF4-FFF2-40B4-BE49-F238E27FC236}">
                <a16:creationId xmlns:a16="http://schemas.microsoft.com/office/drawing/2014/main" id="{6C17C7D9-E648-44B8-AF1A-4B5E453B299C}"/>
              </a:ext>
            </a:extLst>
          </p:cNvPr>
          <p:cNvSpPr/>
          <p:nvPr/>
        </p:nvSpPr>
        <p:spPr>
          <a:xfrm>
            <a:off x="5195701" y="3381316"/>
            <a:ext cx="1803163" cy="1198112"/>
          </a:xfrm>
          <a:prstGeom prst="flowChartDecision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High Privilege User?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DCC4F-22B3-4007-B988-F96B78D43E53}"/>
              </a:ext>
            </a:extLst>
          </p:cNvPr>
          <p:cNvSpPr/>
          <p:nvPr/>
        </p:nvSpPr>
        <p:spPr>
          <a:xfrm>
            <a:off x="10185474" y="3460990"/>
            <a:ext cx="1604701" cy="10759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Migrate to New Host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F98EE0-EB49-48CF-846C-567C41BA793B}"/>
              </a:ext>
            </a:extLst>
          </p:cNvPr>
          <p:cNvCxnSpPr>
            <a:cxnSpLocks/>
            <a:stCxn id="8" idx="2"/>
            <a:endCxn id="84" idx="1"/>
          </p:cNvCxnSpPr>
          <p:nvPr/>
        </p:nvCxnSpPr>
        <p:spPr>
          <a:xfrm flipV="1">
            <a:off x="1743987" y="3994497"/>
            <a:ext cx="905987" cy="9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9438E6-315E-45B9-979F-9CAF3510E3A7}"/>
              </a:ext>
            </a:extLst>
          </p:cNvPr>
          <p:cNvCxnSpPr>
            <a:stCxn id="12" idx="0"/>
            <a:endCxn id="10" idx="2"/>
          </p:cNvCxnSpPr>
          <p:nvPr/>
        </p:nvCxnSpPr>
        <p:spPr>
          <a:xfrm flipH="1" flipV="1">
            <a:off x="6096000" y="2863689"/>
            <a:ext cx="1283" cy="517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C47817F-627B-4EEA-8CEB-24EA27149345}"/>
              </a:ext>
            </a:extLst>
          </p:cNvPr>
          <p:cNvSpPr txBox="1"/>
          <p:nvPr/>
        </p:nvSpPr>
        <p:spPr>
          <a:xfrm>
            <a:off x="5564472" y="3038191"/>
            <a:ext cx="531526" cy="31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7F93868-6489-4B4E-9B1C-914B737078B7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6998864" y="3980372"/>
            <a:ext cx="890919" cy="15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7DF254D-ABC3-4773-B135-877005309EF5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9494484" y="3995793"/>
            <a:ext cx="690990" cy="3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BCDD4850-2A2A-42EC-B80C-16DA71A6BAFE}"/>
              </a:ext>
            </a:extLst>
          </p:cNvPr>
          <p:cNvCxnSpPr>
            <a:cxnSpLocks/>
            <a:stCxn id="13" idx="2"/>
            <a:endCxn id="84" idx="2"/>
          </p:cNvCxnSpPr>
          <p:nvPr/>
        </p:nvCxnSpPr>
        <p:spPr>
          <a:xfrm rot="5400000">
            <a:off x="7221077" y="793246"/>
            <a:ext cx="23048" cy="7510448"/>
          </a:xfrm>
          <a:prstGeom prst="curvedConnector3">
            <a:avLst>
              <a:gd name="adj1" fmla="val 71355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9E41E15A-DBA4-427B-825B-465AA9D01BD0}"/>
              </a:ext>
            </a:extLst>
          </p:cNvPr>
          <p:cNvSpPr/>
          <p:nvPr/>
        </p:nvSpPr>
        <p:spPr>
          <a:xfrm>
            <a:off x="2649974" y="3428999"/>
            <a:ext cx="1654806" cy="11309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Obtain Credentials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A163EE3-1170-49B5-B3F3-C36908B82FDD}"/>
              </a:ext>
            </a:extLst>
          </p:cNvPr>
          <p:cNvCxnSpPr>
            <a:cxnSpLocks/>
            <a:stCxn id="84" idx="3"/>
            <a:endCxn id="12" idx="1"/>
          </p:cNvCxnSpPr>
          <p:nvPr/>
        </p:nvCxnSpPr>
        <p:spPr>
          <a:xfrm flipV="1">
            <a:off x="4304780" y="3980372"/>
            <a:ext cx="890921" cy="14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DF926511-1CBB-43AD-A9F1-0C159829E5F3}"/>
              </a:ext>
            </a:extLst>
          </p:cNvPr>
          <p:cNvSpPr txBox="1"/>
          <p:nvPr/>
        </p:nvSpPr>
        <p:spPr>
          <a:xfrm>
            <a:off x="7173785" y="3708400"/>
            <a:ext cx="58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559E3B-FE54-4F0F-A6A0-14DA2304F606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</p:spTree>
    <p:extLst>
      <p:ext uri="{BB962C8B-B14F-4D97-AF65-F5344CB8AC3E}">
        <p14:creationId xmlns:p14="http://schemas.microsoft.com/office/powerpoint/2010/main" val="1194874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Defining Active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4EB8D6-3312-4653-AF2E-2932DC374642}"/>
              </a:ext>
            </a:extLst>
          </p:cNvPr>
          <p:cNvSpPr txBox="1"/>
          <p:nvPr/>
        </p:nvSpPr>
        <p:spPr>
          <a:xfrm>
            <a:off x="328793" y="1618030"/>
            <a:ext cx="5280453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What’s an active directory</a:t>
            </a:r>
          </a:p>
          <a:p>
            <a:r>
              <a:rPr lang="en-US" dirty="0"/>
              <a:t>-A list of objects </a:t>
            </a:r>
          </a:p>
          <a:p>
            <a:r>
              <a:rPr lang="en-US" dirty="0"/>
              <a:t>-</a:t>
            </a:r>
            <a:r>
              <a:rPr lang="en-US" i="1" dirty="0"/>
              <a:t>Everything</a:t>
            </a:r>
            <a:r>
              <a:rPr lang="en-US" dirty="0"/>
              <a:t> is an object</a:t>
            </a:r>
          </a:p>
          <a:p>
            <a:endParaRPr lang="en-US" dirty="0"/>
          </a:p>
          <a:p>
            <a:r>
              <a:rPr lang="en-US" sz="2000" dirty="0">
                <a:solidFill>
                  <a:srgbClr val="C2FC32"/>
                </a:solidFill>
              </a:rPr>
              <a:t>What’s a Forest</a:t>
            </a:r>
          </a:p>
          <a:p>
            <a:r>
              <a:rPr lang="en-US" dirty="0"/>
              <a:t>-a complete instance of active directory. </a:t>
            </a:r>
          </a:p>
          <a:p>
            <a:r>
              <a:rPr lang="en-US" dirty="0"/>
              <a:t>-top level </a:t>
            </a:r>
            <a:r>
              <a:rPr lang="en-US" i="1" dirty="0"/>
              <a:t>container</a:t>
            </a:r>
            <a:r>
              <a:rPr lang="en-US" dirty="0"/>
              <a:t> holding all domain containers</a:t>
            </a:r>
          </a:p>
          <a:p>
            <a:r>
              <a:rPr lang="en-US" dirty="0"/>
              <a:t>-</a:t>
            </a:r>
            <a:r>
              <a:rPr lang="en-US" i="1" dirty="0"/>
              <a:t>Security</a:t>
            </a:r>
            <a:r>
              <a:rPr lang="en-US" dirty="0"/>
              <a:t> boundary</a:t>
            </a:r>
          </a:p>
          <a:p>
            <a:endParaRPr lang="en-US" dirty="0"/>
          </a:p>
          <a:p>
            <a:r>
              <a:rPr lang="en-US" sz="2000" dirty="0"/>
              <a:t>What’s a Domain</a:t>
            </a:r>
          </a:p>
          <a:p>
            <a:r>
              <a:rPr lang="en-US" dirty="0"/>
              <a:t>-Container object</a:t>
            </a:r>
          </a:p>
          <a:p>
            <a:r>
              <a:rPr lang="en-US" dirty="0"/>
              <a:t>-</a:t>
            </a:r>
            <a:r>
              <a:rPr lang="en-US" i="1" dirty="0"/>
              <a:t>Administrative</a:t>
            </a:r>
            <a:r>
              <a:rPr lang="en-US" dirty="0"/>
              <a:t> boundary</a:t>
            </a:r>
          </a:p>
          <a:p>
            <a:endParaRPr lang="en-US" dirty="0"/>
          </a:p>
          <a:p>
            <a:r>
              <a:rPr lang="en-US" sz="2000" dirty="0"/>
              <a:t>Objects</a:t>
            </a:r>
          </a:p>
          <a:p>
            <a:r>
              <a:rPr lang="en-US" sz="2000" dirty="0"/>
              <a:t>-Users, Systems, Resources, Services</a:t>
            </a: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9FA6D26C-C951-4E98-AD7D-D39C1F59C2FC}"/>
              </a:ext>
            </a:extLst>
          </p:cNvPr>
          <p:cNvSpPr/>
          <p:nvPr/>
        </p:nvSpPr>
        <p:spPr>
          <a:xfrm>
            <a:off x="5609246" y="1799269"/>
            <a:ext cx="6056013" cy="443883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72C46C-482B-4FF8-BBCD-03DBA0618AEF}"/>
              </a:ext>
            </a:extLst>
          </p:cNvPr>
          <p:cNvSpPr txBox="1"/>
          <p:nvPr/>
        </p:nvSpPr>
        <p:spPr>
          <a:xfrm>
            <a:off x="8291744" y="5868772"/>
            <a:ext cx="110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943BA1-A829-4A3C-8E98-0B69A77413CF}"/>
              </a:ext>
            </a:extLst>
          </p:cNvPr>
          <p:cNvSpPr/>
          <p:nvPr/>
        </p:nvSpPr>
        <p:spPr>
          <a:xfrm>
            <a:off x="328793" y="2745419"/>
            <a:ext cx="5166485" cy="156025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3E8428-3A60-4A6D-BF8F-8DCAC93EAF08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</p:spTree>
    <p:extLst>
      <p:ext uri="{BB962C8B-B14F-4D97-AF65-F5344CB8AC3E}">
        <p14:creationId xmlns:p14="http://schemas.microsoft.com/office/powerpoint/2010/main" val="24394150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D3D3AB-7F61-4A5D-88AE-F072C3678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677" y="1279087"/>
            <a:ext cx="9044642" cy="50925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7ED02-D9D3-45C8-944C-837482C6F019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</p:spTree>
    <p:extLst>
      <p:ext uri="{BB962C8B-B14F-4D97-AF65-F5344CB8AC3E}">
        <p14:creationId xmlns:p14="http://schemas.microsoft.com/office/powerpoint/2010/main" val="26800391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Domain Admin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2227DF-174C-41F1-87C1-6E7AE4B4893D}"/>
              </a:ext>
            </a:extLst>
          </p:cNvPr>
          <p:cNvSpPr txBox="1"/>
          <p:nvPr/>
        </p:nvSpPr>
        <p:spPr>
          <a:xfrm>
            <a:off x="1393637" y="2309748"/>
            <a:ext cx="6406803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2FC32"/>
                </a:solidFill>
              </a:rPr>
              <a:t>Do the </a:t>
            </a:r>
            <a:r>
              <a:rPr lang="en-US" sz="2000" dirty="0" err="1">
                <a:solidFill>
                  <a:srgbClr val="C2FC32"/>
                </a:solidFill>
              </a:rPr>
              <a:t>hashdance</a:t>
            </a:r>
            <a:endParaRPr lang="en-US" sz="2000" dirty="0">
              <a:solidFill>
                <a:srgbClr val="C2FC32"/>
              </a:solidFill>
            </a:endParaRPr>
          </a:p>
          <a:p>
            <a:r>
              <a:rPr lang="en-US" dirty="0" err="1"/>
              <a:t>DCSync</a:t>
            </a:r>
            <a:endParaRPr lang="en-US" dirty="0"/>
          </a:p>
          <a:p>
            <a:r>
              <a:rPr lang="en-US" dirty="0" err="1"/>
              <a:t>Hashdump</a:t>
            </a:r>
            <a:r>
              <a:rPr lang="en-US" dirty="0"/>
              <a:t> the DC</a:t>
            </a:r>
          </a:p>
          <a:p>
            <a:r>
              <a:rPr lang="en-US" dirty="0"/>
              <a:t>Volume Shadow Copy</a:t>
            </a:r>
          </a:p>
          <a:p>
            <a:r>
              <a:rPr lang="en-US" dirty="0" err="1"/>
              <a:t>ntdsxtract</a:t>
            </a:r>
            <a:r>
              <a:rPr lang="en-US" dirty="0"/>
              <a:t>    https://github.com/csababarta/ntdsxtract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000" dirty="0">
                <a:solidFill>
                  <a:srgbClr val="C2FC32"/>
                </a:solidFill>
              </a:rPr>
              <a:t>Never Leaving</a:t>
            </a:r>
          </a:p>
          <a:p>
            <a:r>
              <a:rPr lang="en-US" dirty="0"/>
              <a:t>Golden Tickets</a:t>
            </a:r>
          </a:p>
          <a:p>
            <a:r>
              <a:rPr lang="en-US" dirty="0"/>
              <a:t>(lesser) Silver Tickets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17C0D4-8BBF-47B5-9D06-28CC896EBDF3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</p:spTree>
    <p:extLst>
      <p:ext uri="{BB962C8B-B14F-4D97-AF65-F5344CB8AC3E}">
        <p14:creationId xmlns:p14="http://schemas.microsoft.com/office/powerpoint/2010/main" val="5094423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3584429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dirty="0">
                <a:solidFill>
                  <a:srgbClr val="C2FC32"/>
                </a:solidFill>
              </a:rPr>
              <a:t>You’re not done!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4F0E73-ACBA-461D-B57D-566F994F3366}"/>
              </a:ext>
            </a:extLst>
          </p:cNvPr>
          <p:cNvSpPr/>
          <p:nvPr/>
        </p:nvSpPr>
        <p:spPr>
          <a:xfrm>
            <a:off x="1393637" y="1939731"/>
            <a:ext cx="6096000" cy="381642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What is important?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What do they value?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Enterprise Admin?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*Nix Environments?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2C7721-DB88-4EA7-B636-E793BFFCF8C0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</p:spTree>
    <p:extLst>
      <p:ext uri="{BB962C8B-B14F-4D97-AF65-F5344CB8AC3E}">
        <p14:creationId xmlns:p14="http://schemas.microsoft.com/office/powerpoint/2010/main" val="31213933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3584429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4400" dirty="0">
              <a:solidFill>
                <a:srgbClr val="C2FC3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463B4F-1DBC-4E23-822E-94D0C9A92DD4}"/>
              </a:ext>
            </a:extLst>
          </p:cNvPr>
          <p:cNvSpPr txBox="1"/>
          <p:nvPr/>
        </p:nvSpPr>
        <p:spPr>
          <a:xfrm>
            <a:off x="1676338" y="1279806"/>
            <a:ext cx="9122022" cy="51387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34C364-E17D-4800-B315-97EB95172830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</p:spTree>
    <p:extLst>
      <p:ext uri="{BB962C8B-B14F-4D97-AF65-F5344CB8AC3E}">
        <p14:creationId xmlns:p14="http://schemas.microsoft.com/office/powerpoint/2010/main" val="37190239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/>
              <a:t>Toolz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36B0F7-43A3-4EA4-BA12-B0F98B2D6652}"/>
              </a:ext>
            </a:extLst>
          </p:cNvPr>
          <p:cNvSpPr txBox="1"/>
          <p:nvPr/>
        </p:nvSpPr>
        <p:spPr>
          <a:xfrm>
            <a:off x="1643803" y="2284787"/>
            <a:ext cx="83542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PowershellEmpire</a:t>
            </a:r>
            <a:r>
              <a:rPr lang="en-US" dirty="0"/>
              <a:t>            </a:t>
            </a:r>
            <a:r>
              <a:rPr lang="en-US" dirty="0">
                <a:hlinkClick r:id="rId2"/>
              </a:rPr>
              <a:t>https://github.com/EmpireProject/Empire</a:t>
            </a:r>
            <a:r>
              <a:rPr lang="en-US" dirty="0"/>
              <a:t> </a:t>
            </a:r>
          </a:p>
          <a:p>
            <a:r>
              <a:rPr lang="en-US" dirty="0"/>
              <a:t>Metasploit                        </a:t>
            </a:r>
            <a:r>
              <a:rPr lang="en-US" dirty="0">
                <a:hlinkClick r:id="rId3"/>
              </a:rPr>
              <a:t>https://www.metasploit.com/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err="1"/>
              <a:t>CrackMapExec</a:t>
            </a:r>
            <a:r>
              <a:rPr lang="en-US" dirty="0"/>
              <a:t>               </a:t>
            </a:r>
            <a:r>
              <a:rPr lang="en-US" dirty="0">
                <a:hlinkClick r:id="rId4"/>
              </a:rPr>
              <a:t>https://github.com/byt3bl33d3r/CrackMapExec</a:t>
            </a:r>
            <a:r>
              <a:rPr lang="en-US" dirty="0"/>
              <a:t> </a:t>
            </a:r>
          </a:p>
          <a:p>
            <a:r>
              <a:rPr lang="en-US" dirty="0"/>
              <a:t>Responder                       </a:t>
            </a:r>
            <a:r>
              <a:rPr lang="en-US" dirty="0">
                <a:hlinkClick r:id="rId5"/>
              </a:rPr>
              <a:t>https://github.com/lgandx/Responder</a:t>
            </a:r>
            <a:r>
              <a:rPr lang="en-US" dirty="0"/>
              <a:t> </a:t>
            </a:r>
          </a:p>
          <a:p>
            <a:r>
              <a:rPr lang="en-US" dirty="0" err="1"/>
              <a:t>Impacket</a:t>
            </a:r>
            <a:r>
              <a:rPr lang="en-US" dirty="0"/>
              <a:t>                         </a:t>
            </a:r>
            <a:r>
              <a:rPr lang="en-US" dirty="0">
                <a:hlinkClick r:id="rId6"/>
              </a:rPr>
              <a:t>https://github.com/CoreSecurity/impacket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err="1"/>
              <a:t>PowerSploit</a:t>
            </a:r>
            <a:r>
              <a:rPr lang="en-US" dirty="0"/>
              <a:t>                      </a:t>
            </a:r>
            <a:r>
              <a:rPr lang="en-US" dirty="0">
                <a:hlinkClick r:id="rId7"/>
              </a:rPr>
              <a:t>https://github.com/PowerShellMafia/PowerSploit</a:t>
            </a:r>
            <a:r>
              <a:rPr lang="en-US" dirty="0"/>
              <a:t>                       </a:t>
            </a:r>
          </a:p>
          <a:p>
            <a:r>
              <a:rPr lang="en-US" dirty="0"/>
              <a:t>Bloodhound                     </a:t>
            </a:r>
            <a:r>
              <a:rPr lang="en-US" dirty="0">
                <a:hlinkClick r:id="rId8"/>
              </a:rPr>
              <a:t>https://github.com/BloodHoundAD/BloodHound</a:t>
            </a:r>
            <a:endParaRPr lang="en-US" dirty="0"/>
          </a:p>
          <a:p>
            <a:r>
              <a:rPr lang="en-US" dirty="0" err="1"/>
              <a:t>Sharphound</a:t>
            </a:r>
            <a:r>
              <a:rPr lang="en-US" dirty="0"/>
              <a:t>                     </a:t>
            </a:r>
            <a:r>
              <a:rPr lang="en-US" dirty="0">
                <a:hlinkClick r:id="rId9"/>
              </a:rPr>
              <a:t>https://github.com/BloodHoundAD/SharpHound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err="1"/>
              <a:t>mimikatz</a:t>
            </a:r>
            <a:r>
              <a:rPr lang="en-US" dirty="0"/>
              <a:t>                           </a:t>
            </a:r>
            <a:r>
              <a:rPr lang="en-US" dirty="0">
                <a:hlinkClick r:id="rId10"/>
              </a:rPr>
              <a:t>https://github.com/gentilkiwi/mimikatz/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2F70FD-D8F7-4E32-8150-5383EF3175F3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</p:spTree>
    <p:extLst>
      <p:ext uri="{BB962C8B-B14F-4D97-AF65-F5344CB8AC3E}">
        <p14:creationId xmlns:p14="http://schemas.microsoft.com/office/powerpoint/2010/main" val="510904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Bloodhound / </a:t>
            </a:r>
            <a:r>
              <a:rPr lang="en-US" dirty="0" err="1"/>
              <a:t>Sharphound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9E94DD-DD12-41E0-AF95-A2A7AC0B4191}"/>
              </a:ext>
            </a:extLst>
          </p:cNvPr>
          <p:cNvSpPr txBox="1"/>
          <p:nvPr/>
        </p:nvSpPr>
        <p:spPr>
          <a:xfrm>
            <a:off x="2273710" y="6205522"/>
            <a:ext cx="8714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BloodHound</a:t>
            </a:r>
            <a:r>
              <a:rPr lang="en-US" dirty="0"/>
              <a:t> is developed by </a:t>
            </a:r>
            <a:r>
              <a:rPr lang="en-US" dirty="0">
                <a:hlinkClick r:id="rId3"/>
              </a:rPr>
              <a:t>@_wald0</a:t>
            </a:r>
            <a:r>
              <a:rPr lang="en-US" dirty="0"/>
              <a:t>, </a:t>
            </a:r>
            <a:r>
              <a:rPr lang="en-US" dirty="0">
                <a:hlinkClick r:id="rId4"/>
              </a:rPr>
              <a:t>@</a:t>
            </a:r>
            <a:r>
              <a:rPr lang="en-US" dirty="0" err="1">
                <a:hlinkClick r:id="rId4"/>
              </a:rPr>
              <a:t>CptJesus</a:t>
            </a:r>
            <a:r>
              <a:rPr lang="en-US" dirty="0"/>
              <a:t>, and </a:t>
            </a:r>
            <a:r>
              <a:rPr lang="en-US" dirty="0">
                <a:hlinkClick r:id="rId5"/>
              </a:rPr>
              <a:t>@harmj0y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BBF98B-191B-4246-9388-3FFFC967B3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2055" y="1529253"/>
            <a:ext cx="6167886" cy="456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136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AD-Control-Paths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9E94DD-DD12-41E0-AF95-A2A7AC0B4191}"/>
              </a:ext>
            </a:extLst>
          </p:cNvPr>
          <p:cNvSpPr txBox="1"/>
          <p:nvPr/>
        </p:nvSpPr>
        <p:spPr>
          <a:xfrm>
            <a:off x="1583101" y="1693425"/>
            <a:ext cx="8714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Latest AD-Control-Paths release “Who Can Read the CEO’s Emails Edition”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BBF98B-191B-4246-9388-3FFFC967B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9491" y="0"/>
            <a:ext cx="1909634" cy="14147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AABC27-416B-41CF-8EB9-59EFB87B6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59" y="2066749"/>
            <a:ext cx="10528677" cy="39843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084DAE-8072-44DE-B8BE-7ABF227EF64D}"/>
              </a:ext>
            </a:extLst>
          </p:cNvPr>
          <p:cNvSpPr txBox="1"/>
          <p:nvPr/>
        </p:nvSpPr>
        <p:spPr>
          <a:xfrm>
            <a:off x="1928405" y="6211669"/>
            <a:ext cx="8714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*Based off  AD-Control-Paths  By Lucas </a:t>
            </a:r>
            <a:r>
              <a:rPr lang="en-US" dirty="0" err="1"/>
              <a:t>Bouillot</a:t>
            </a:r>
            <a:r>
              <a:rPr lang="en-US" dirty="0"/>
              <a:t> and Emmanuel Gras*</a:t>
            </a:r>
          </a:p>
          <a:p>
            <a:r>
              <a:rPr lang="en-US" u="sng" dirty="0"/>
              <a:t>https://github.com/ANSSI-FR/AD-control-path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6538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Offensive AND Defensive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9E94DD-DD12-41E0-AF95-A2A7AC0B4191}"/>
              </a:ext>
            </a:extLst>
          </p:cNvPr>
          <p:cNvSpPr txBox="1"/>
          <p:nvPr/>
        </p:nvSpPr>
        <p:spPr>
          <a:xfrm>
            <a:off x="1267983" y="2345442"/>
            <a:ext cx="96560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2FC32"/>
                </a:solidFill>
              </a:rPr>
              <a:t>Fantastic tools for both </a:t>
            </a:r>
            <a:r>
              <a:rPr lang="en-US" sz="2000" b="1" dirty="0">
                <a:solidFill>
                  <a:srgbClr val="FF0000"/>
                </a:solidFill>
              </a:rPr>
              <a:t>Red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2FC32"/>
                </a:solidFill>
              </a:rPr>
              <a:t>and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003CFA"/>
                </a:solidFill>
              </a:rPr>
              <a:t>Blue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2FC32"/>
                </a:solidFill>
              </a:rPr>
              <a:t>teams!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Quickly identify ‘control relations’ between objects in Active Directory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Highly complex attack paths visualized in graphs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BBF98B-191B-4246-9388-3FFFC967B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9491" y="0"/>
            <a:ext cx="1909634" cy="1414732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2D1D35BD-EF1D-4F95-9811-0D2E9A1A3504}"/>
              </a:ext>
            </a:extLst>
          </p:cNvPr>
          <p:cNvSpPr/>
          <p:nvPr/>
        </p:nvSpPr>
        <p:spPr>
          <a:xfrm>
            <a:off x="816746" y="2467992"/>
            <a:ext cx="451237" cy="1864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FBD0C5-1B1D-4D19-8CC3-A94078120503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</p:spTree>
    <p:extLst>
      <p:ext uri="{BB962C8B-B14F-4D97-AF65-F5344CB8AC3E}">
        <p14:creationId xmlns:p14="http://schemas.microsoft.com/office/powerpoint/2010/main" val="26939320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Fast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9E94DD-DD12-41E0-AF95-A2A7AC0B4191}"/>
              </a:ext>
            </a:extLst>
          </p:cNvPr>
          <p:cNvSpPr txBox="1"/>
          <p:nvPr/>
        </p:nvSpPr>
        <p:spPr>
          <a:xfrm>
            <a:off x="1267983" y="2345442"/>
            <a:ext cx="96560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Fantastic tools for both </a:t>
            </a:r>
            <a:r>
              <a:rPr lang="en-US" sz="2000" b="1" dirty="0">
                <a:solidFill>
                  <a:srgbClr val="FF0000"/>
                </a:solidFill>
              </a:rPr>
              <a:t>Red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003CFA"/>
                </a:solidFill>
              </a:rPr>
              <a:t>Blue</a:t>
            </a:r>
            <a:r>
              <a:rPr lang="en-US" sz="2000" dirty="0"/>
              <a:t> teams!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solidFill>
                  <a:srgbClr val="C2FC32"/>
                </a:solidFill>
              </a:rPr>
              <a:t>Quickly identify ‘control relations’ between objects in Active Directory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Highly complex attack paths visualized in graphs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BBF98B-191B-4246-9388-3FFFC967B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9491" y="0"/>
            <a:ext cx="1909634" cy="1414732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AECF33B-108B-4E52-BF8E-A03D69AF0075}"/>
              </a:ext>
            </a:extLst>
          </p:cNvPr>
          <p:cNvSpPr/>
          <p:nvPr/>
        </p:nvSpPr>
        <p:spPr>
          <a:xfrm>
            <a:off x="816746" y="3335784"/>
            <a:ext cx="451237" cy="1864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51321-F2DC-4DB7-8AB2-C986AC23249C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</p:spTree>
    <p:extLst>
      <p:ext uri="{BB962C8B-B14F-4D97-AF65-F5344CB8AC3E}">
        <p14:creationId xmlns:p14="http://schemas.microsoft.com/office/powerpoint/2010/main" val="13206497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Bloodhound / </a:t>
            </a:r>
            <a:r>
              <a:rPr lang="en-US" dirty="0" err="1"/>
              <a:t>Sharphound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9E94DD-DD12-41E0-AF95-A2A7AC0B4191}"/>
              </a:ext>
            </a:extLst>
          </p:cNvPr>
          <p:cNvSpPr txBox="1"/>
          <p:nvPr/>
        </p:nvSpPr>
        <p:spPr>
          <a:xfrm>
            <a:off x="1583101" y="2175021"/>
            <a:ext cx="8714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A277D4-44D4-4371-A807-C0C42FA04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67" y="734376"/>
            <a:ext cx="10650076" cy="599609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EEE818F-2050-4274-980F-D5C0BD84F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20993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Bloodhound</a:t>
            </a:r>
          </a:p>
        </p:txBody>
      </p:sp>
    </p:spTree>
    <p:extLst>
      <p:ext uri="{BB962C8B-B14F-4D97-AF65-F5344CB8AC3E}">
        <p14:creationId xmlns:p14="http://schemas.microsoft.com/office/powerpoint/2010/main" val="2745786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Defining Active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4EB8D6-3312-4653-AF2E-2932DC374642}"/>
              </a:ext>
            </a:extLst>
          </p:cNvPr>
          <p:cNvSpPr txBox="1"/>
          <p:nvPr/>
        </p:nvSpPr>
        <p:spPr>
          <a:xfrm>
            <a:off x="328793" y="1618030"/>
            <a:ext cx="5280453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What’s an active directory</a:t>
            </a:r>
          </a:p>
          <a:p>
            <a:r>
              <a:rPr lang="en-US" dirty="0"/>
              <a:t>-A list of objects </a:t>
            </a:r>
          </a:p>
          <a:p>
            <a:r>
              <a:rPr lang="en-US" dirty="0"/>
              <a:t>-</a:t>
            </a:r>
            <a:r>
              <a:rPr lang="en-US" i="1" dirty="0"/>
              <a:t>Everything</a:t>
            </a:r>
            <a:r>
              <a:rPr lang="en-US" dirty="0"/>
              <a:t> is an object</a:t>
            </a:r>
          </a:p>
          <a:p>
            <a:endParaRPr lang="en-US" dirty="0"/>
          </a:p>
          <a:p>
            <a:r>
              <a:rPr lang="en-US" sz="2000" dirty="0"/>
              <a:t>What’s a Forest</a:t>
            </a:r>
          </a:p>
          <a:p>
            <a:r>
              <a:rPr lang="en-US" dirty="0"/>
              <a:t>-a complete instance of active directory. </a:t>
            </a:r>
          </a:p>
          <a:p>
            <a:r>
              <a:rPr lang="en-US" dirty="0"/>
              <a:t>-top level container holding all domain containers</a:t>
            </a:r>
          </a:p>
          <a:p>
            <a:r>
              <a:rPr lang="en-US" dirty="0"/>
              <a:t>-</a:t>
            </a:r>
            <a:r>
              <a:rPr lang="en-US" i="1" dirty="0"/>
              <a:t>Security</a:t>
            </a:r>
            <a:r>
              <a:rPr lang="en-US" dirty="0"/>
              <a:t> boundary</a:t>
            </a:r>
          </a:p>
          <a:p>
            <a:endParaRPr lang="en-US" dirty="0"/>
          </a:p>
          <a:p>
            <a:r>
              <a:rPr lang="en-US" sz="2000" dirty="0">
                <a:solidFill>
                  <a:srgbClr val="C2FC32"/>
                </a:solidFill>
              </a:rPr>
              <a:t>What’s a Domain</a:t>
            </a:r>
          </a:p>
          <a:p>
            <a:r>
              <a:rPr lang="en-US" dirty="0"/>
              <a:t>-</a:t>
            </a:r>
            <a:r>
              <a:rPr lang="en-US" i="1" dirty="0"/>
              <a:t>Container</a:t>
            </a:r>
            <a:r>
              <a:rPr lang="en-US" dirty="0"/>
              <a:t> object</a:t>
            </a:r>
          </a:p>
          <a:p>
            <a:r>
              <a:rPr lang="en-US" dirty="0"/>
              <a:t>-</a:t>
            </a:r>
            <a:r>
              <a:rPr lang="en-US" i="1" dirty="0"/>
              <a:t>Administrative</a:t>
            </a:r>
            <a:r>
              <a:rPr lang="en-US" dirty="0"/>
              <a:t> boundary</a:t>
            </a:r>
          </a:p>
          <a:p>
            <a:endParaRPr lang="en-US" dirty="0"/>
          </a:p>
          <a:p>
            <a:r>
              <a:rPr lang="en-US" sz="2000" dirty="0"/>
              <a:t>Objects</a:t>
            </a:r>
          </a:p>
          <a:p>
            <a:r>
              <a:rPr lang="en-US" sz="2000" dirty="0"/>
              <a:t>-Users, Systems, Resources, Services</a:t>
            </a: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9FA6D26C-C951-4E98-AD7D-D39C1F59C2FC}"/>
              </a:ext>
            </a:extLst>
          </p:cNvPr>
          <p:cNvSpPr/>
          <p:nvPr/>
        </p:nvSpPr>
        <p:spPr>
          <a:xfrm>
            <a:off x="5609246" y="1799269"/>
            <a:ext cx="6056013" cy="443883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72C46C-482B-4FF8-BBCD-03DBA0618AEF}"/>
              </a:ext>
            </a:extLst>
          </p:cNvPr>
          <p:cNvSpPr txBox="1"/>
          <p:nvPr/>
        </p:nvSpPr>
        <p:spPr>
          <a:xfrm>
            <a:off x="8291744" y="5868772"/>
            <a:ext cx="110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943BA1-A829-4A3C-8E98-0B69A77413CF}"/>
              </a:ext>
            </a:extLst>
          </p:cNvPr>
          <p:cNvSpPr/>
          <p:nvPr/>
        </p:nvSpPr>
        <p:spPr>
          <a:xfrm>
            <a:off x="328793" y="4376691"/>
            <a:ext cx="5166485" cy="102981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5649D867-36CD-4E63-A08D-EE997741628A}"/>
              </a:ext>
            </a:extLst>
          </p:cNvPr>
          <p:cNvSpPr/>
          <p:nvPr/>
        </p:nvSpPr>
        <p:spPr>
          <a:xfrm>
            <a:off x="7387719" y="2394827"/>
            <a:ext cx="2463235" cy="1571348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A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E70B3FB7-2BFB-477A-B621-E74DA69A1697}"/>
              </a:ext>
            </a:extLst>
          </p:cNvPr>
          <p:cNvSpPr/>
          <p:nvPr/>
        </p:nvSpPr>
        <p:spPr>
          <a:xfrm>
            <a:off x="6494333" y="4228245"/>
            <a:ext cx="2463235" cy="1505519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690E99-A61E-41BF-86D5-FDC4C1D770FF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</p:spTree>
    <p:extLst>
      <p:ext uri="{BB962C8B-B14F-4D97-AF65-F5344CB8AC3E}">
        <p14:creationId xmlns:p14="http://schemas.microsoft.com/office/powerpoint/2010/main" val="28727219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Graphs on Fleek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9E94DD-DD12-41E0-AF95-A2A7AC0B4191}"/>
              </a:ext>
            </a:extLst>
          </p:cNvPr>
          <p:cNvSpPr txBox="1"/>
          <p:nvPr/>
        </p:nvSpPr>
        <p:spPr>
          <a:xfrm>
            <a:off x="1267983" y="2345442"/>
            <a:ext cx="96560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Fantastic tools for both </a:t>
            </a:r>
            <a:r>
              <a:rPr lang="en-US" sz="2000" b="1" dirty="0">
                <a:solidFill>
                  <a:srgbClr val="FF0000"/>
                </a:solidFill>
              </a:rPr>
              <a:t>Red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003CFA"/>
                </a:solidFill>
              </a:rPr>
              <a:t>Blue</a:t>
            </a:r>
            <a:r>
              <a:rPr lang="en-US" sz="2000" dirty="0"/>
              <a:t> teams!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Quickly identify ‘control relations’ between objects in Active Directory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solidFill>
                  <a:srgbClr val="C2FC32"/>
                </a:solidFill>
              </a:rPr>
              <a:t>Highly complex attack paths visualized in graphs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BBF98B-191B-4246-9388-3FFFC967B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9491" y="0"/>
            <a:ext cx="1909634" cy="1414732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895EEF6-EDF4-4FB0-B4C6-09E1F2B5BE1A}"/>
              </a:ext>
            </a:extLst>
          </p:cNvPr>
          <p:cNvSpPr/>
          <p:nvPr/>
        </p:nvSpPr>
        <p:spPr>
          <a:xfrm>
            <a:off x="816746" y="4305670"/>
            <a:ext cx="451237" cy="1864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0D22C-F0EB-4162-AC6C-2FDEA0B94BEC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</p:spTree>
    <p:extLst>
      <p:ext uri="{BB962C8B-B14F-4D97-AF65-F5344CB8AC3E}">
        <p14:creationId xmlns:p14="http://schemas.microsoft.com/office/powerpoint/2010/main" val="3257813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Bloodhound / </a:t>
            </a:r>
            <a:r>
              <a:rPr lang="en-US" dirty="0" err="1"/>
              <a:t>Sharphound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9E94DD-DD12-41E0-AF95-A2A7AC0B4191}"/>
              </a:ext>
            </a:extLst>
          </p:cNvPr>
          <p:cNvSpPr txBox="1"/>
          <p:nvPr/>
        </p:nvSpPr>
        <p:spPr>
          <a:xfrm>
            <a:off x="1583101" y="2175021"/>
            <a:ext cx="8714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EEE818F-2050-4274-980F-D5C0BD84F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20993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Six Degrees of Separation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86B14F-DE6F-461C-88A7-F0A3CCD10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292" y="734057"/>
            <a:ext cx="10619413" cy="593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376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Setup – Kali Linux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9E94DD-DD12-41E0-AF95-A2A7AC0B4191}"/>
              </a:ext>
            </a:extLst>
          </p:cNvPr>
          <p:cNvSpPr txBox="1"/>
          <p:nvPr/>
        </p:nvSpPr>
        <p:spPr>
          <a:xfrm>
            <a:off x="1583101" y="2175021"/>
            <a:ext cx="8714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BBF98B-191B-4246-9388-3FFFC967B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9491" y="0"/>
            <a:ext cx="1909634" cy="14147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C7AE76-2AAD-4077-88A1-A8927A547F57}"/>
              </a:ext>
            </a:extLst>
          </p:cNvPr>
          <p:cNvSpPr txBox="1"/>
          <p:nvPr/>
        </p:nvSpPr>
        <p:spPr>
          <a:xfrm>
            <a:off x="6788686" y="6555328"/>
            <a:ext cx="5400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https://github.com/BloodHoundAD/BloodHound/wiki/Getting-started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B62876-ED85-47E3-AF05-72C726687C5F}"/>
              </a:ext>
            </a:extLst>
          </p:cNvPr>
          <p:cNvSpPr txBox="1"/>
          <p:nvPr/>
        </p:nvSpPr>
        <p:spPr>
          <a:xfrm>
            <a:off x="1500326" y="1693425"/>
            <a:ext cx="8714114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AutoNum type="arabicPeriod"/>
            </a:pPr>
            <a:endParaRPr lang="en-US" dirty="0"/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dirty="0"/>
              <a:t>Install Bloodhound </a:t>
            </a:r>
          </a:p>
          <a:p>
            <a:pPr lvl="1">
              <a:spcAft>
                <a:spcPts val="600"/>
              </a:spcAft>
            </a:pPr>
            <a:endParaRPr lang="en-US" dirty="0"/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dirty="0"/>
              <a:t>Start the neo4j server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endParaRPr lang="en-US" dirty="0"/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dirty="0"/>
              <a:t>Authenticate to the provided sample graph database at bolt://localhost:7687. The default username is "neo4j", and the password is " neo4j ".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dirty="0"/>
              <a:t>In a different console window, start bloodhound.</a:t>
            </a:r>
          </a:p>
          <a:p>
            <a:r>
              <a:rPr lang="en-US" dirty="0"/>
              <a:t>	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9DB7AD-6272-423A-B337-1B52E5DA1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339" y="2461876"/>
            <a:ext cx="6806088" cy="2823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97856A-7093-4953-89D8-319D4309A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339" y="3195901"/>
            <a:ext cx="5443366" cy="2539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ED99B8-4882-4106-B142-C56FB02C6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4339" y="4886143"/>
            <a:ext cx="3990849" cy="27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745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Defining Active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4EB8D6-3312-4653-AF2E-2932DC374642}"/>
              </a:ext>
            </a:extLst>
          </p:cNvPr>
          <p:cNvSpPr txBox="1"/>
          <p:nvPr/>
        </p:nvSpPr>
        <p:spPr>
          <a:xfrm>
            <a:off x="328793" y="1618030"/>
            <a:ext cx="5280453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What’s an active directory</a:t>
            </a:r>
          </a:p>
          <a:p>
            <a:r>
              <a:rPr lang="en-US" dirty="0"/>
              <a:t>-A list of objects </a:t>
            </a:r>
          </a:p>
          <a:p>
            <a:r>
              <a:rPr lang="en-US" dirty="0"/>
              <a:t>-</a:t>
            </a:r>
            <a:r>
              <a:rPr lang="en-US" i="1" dirty="0"/>
              <a:t>Everything</a:t>
            </a:r>
            <a:r>
              <a:rPr lang="en-US" dirty="0"/>
              <a:t> is an object</a:t>
            </a:r>
          </a:p>
          <a:p>
            <a:endParaRPr lang="en-US" dirty="0"/>
          </a:p>
          <a:p>
            <a:r>
              <a:rPr lang="en-US" sz="2000" dirty="0"/>
              <a:t>What’s a Forest</a:t>
            </a:r>
          </a:p>
          <a:p>
            <a:r>
              <a:rPr lang="en-US" dirty="0"/>
              <a:t>-a complete instance of active directory. </a:t>
            </a:r>
          </a:p>
          <a:p>
            <a:r>
              <a:rPr lang="en-US" dirty="0"/>
              <a:t>-top level container holding all domain containers</a:t>
            </a:r>
          </a:p>
          <a:p>
            <a:r>
              <a:rPr lang="en-US" dirty="0"/>
              <a:t>-</a:t>
            </a:r>
            <a:r>
              <a:rPr lang="en-US" i="1" dirty="0"/>
              <a:t>Security</a:t>
            </a:r>
            <a:r>
              <a:rPr lang="en-US" dirty="0"/>
              <a:t> boundary</a:t>
            </a:r>
          </a:p>
          <a:p>
            <a:endParaRPr lang="en-US" dirty="0"/>
          </a:p>
          <a:p>
            <a:r>
              <a:rPr lang="en-US" sz="2000" dirty="0"/>
              <a:t>What’s a Domain</a:t>
            </a:r>
          </a:p>
          <a:p>
            <a:r>
              <a:rPr lang="en-US" dirty="0"/>
              <a:t>-</a:t>
            </a:r>
            <a:r>
              <a:rPr lang="en-US" i="1" dirty="0"/>
              <a:t>Container</a:t>
            </a:r>
            <a:r>
              <a:rPr lang="en-US" dirty="0"/>
              <a:t> object</a:t>
            </a:r>
          </a:p>
          <a:p>
            <a:r>
              <a:rPr lang="en-US" dirty="0"/>
              <a:t>-</a:t>
            </a:r>
            <a:r>
              <a:rPr lang="en-US" i="1" dirty="0"/>
              <a:t>Administrative</a:t>
            </a:r>
            <a:r>
              <a:rPr lang="en-US" dirty="0"/>
              <a:t> boundary</a:t>
            </a:r>
          </a:p>
          <a:p>
            <a:endParaRPr lang="en-US" dirty="0"/>
          </a:p>
          <a:p>
            <a:r>
              <a:rPr lang="en-US" sz="2000" dirty="0">
                <a:solidFill>
                  <a:srgbClr val="C2FC32"/>
                </a:solidFill>
              </a:rPr>
              <a:t>Objects</a:t>
            </a:r>
          </a:p>
          <a:p>
            <a:r>
              <a:rPr lang="en-US" sz="2000" dirty="0"/>
              <a:t>-Users, Systems, Resources, Services</a:t>
            </a: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9FA6D26C-C951-4E98-AD7D-D39C1F59C2FC}"/>
              </a:ext>
            </a:extLst>
          </p:cNvPr>
          <p:cNvSpPr/>
          <p:nvPr/>
        </p:nvSpPr>
        <p:spPr>
          <a:xfrm>
            <a:off x="5609246" y="1799269"/>
            <a:ext cx="6056013" cy="443883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72C46C-482B-4FF8-BBCD-03DBA0618AEF}"/>
              </a:ext>
            </a:extLst>
          </p:cNvPr>
          <p:cNvSpPr txBox="1"/>
          <p:nvPr/>
        </p:nvSpPr>
        <p:spPr>
          <a:xfrm>
            <a:off x="8291744" y="5868772"/>
            <a:ext cx="110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943BA1-A829-4A3C-8E98-0B69A77413CF}"/>
              </a:ext>
            </a:extLst>
          </p:cNvPr>
          <p:cNvSpPr/>
          <p:nvPr/>
        </p:nvSpPr>
        <p:spPr>
          <a:xfrm>
            <a:off x="318312" y="5504221"/>
            <a:ext cx="5166485" cy="958723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5649D867-36CD-4E63-A08D-EE997741628A}"/>
              </a:ext>
            </a:extLst>
          </p:cNvPr>
          <p:cNvSpPr/>
          <p:nvPr/>
        </p:nvSpPr>
        <p:spPr>
          <a:xfrm>
            <a:off x="7387719" y="2394827"/>
            <a:ext cx="2463235" cy="1571348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A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E70B3FB7-2BFB-477A-B621-E74DA69A1697}"/>
              </a:ext>
            </a:extLst>
          </p:cNvPr>
          <p:cNvSpPr/>
          <p:nvPr/>
        </p:nvSpPr>
        <p:spPr>
          <a:xfrm>
            <a:off x="6494333" y="4228245"/>
            <a:ext cx="2463235" cy="1505519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B</a:t>
            </a:r>
          </a:p>
        </p:txBody>
      </p:sp>
      <p:sp>
        <p:nvSpPr>
          <p:cNvPr id="10" name="Smiley Face 9">
            <a:extLst>
              <a:ext uri="{FF2B5EF4-FFF2-40B4-BE49-F238E27FC236}">
                <a16:creationId xmlns:a16="http://schemas.microsoft.com/office/drawing/2014/main" id="{379A1904-33AF-4E7C-99A1-7D22FE888B67}"/>
              </a:ext>
            </a:extLst>
          </p:cNvPr>
          <p:cNvSpPr/>
          <p:nvPr/>
        </p:nvSpPr>
        <p:spPr>
          <a:xfrm>
            <a:off x="8437344" y="2779833"/>
            <a:ext cx="363984" cy="250869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miley Face 10">
            <a:extLst>
              <a:ext uri="{FF2B5EF4-FFF2-40B4-BE49-F238E27FC236}">
                <a16:creationId xmlns:a16="http://schemas.microsoft.com/office/drawing/2014/main" id="{8B36DE3F-7DEA-4CD2-8F83-D1A3851C574C}"/>
              </a:ext>
            </a:extLst>
          </p:cNvPr>
          <p:cNvSpPr/>
          <p:nvPr/>
        </p:nvSpPr>
        <p:spPr>
          <a:xfrm>
            <a:off x="8073360" y="3164839"/>
            <a:ext cx="363984" cy="250869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miley Face 11">
            <a:extLst>
              <a:ext uri="{FF2B5EF4-FFF2-40B4-BE49-F238E27FC236}">
                <a16:creationId xmlns:a16="http://schemas.microsoft.com/office/drawing/2014/main" id="{73149FA4-2A67-441B-BC61-6D7F00BCBAA0}"/>
              </a:ext>
            </a:extLst>
          </p:cNvPr>
          <p:cNvSpPr/>
          <p:nvPr/>
        </p:nvSpPr>
        <p:spPr>
          <a:xfrm>
            <a:off x="8957568" y="3706263"/>
            <a:ext cx="363984" cy="250869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miley Face 12">
            <a:extLst>
              <a:ext uri="{FF2B5EF4-FFF2-40B4-BE49-F238E27FC236}">
                <a16:creationId xmlns:a16="http://schemas.microsoft.com/office/drawing/2014/main" id="{CBB867D9-23A6-4BEF-BC8A-01C4E0D2B5FF}"/>
              </a:ext>
            </a:extLst>
          </p:cNvPr>
          <p:cNvSpPr/>
          <p:nvPr/>
        </p:nvSpPr>
        <p:spPr>
          <a:xfrm>
            <a:off x="7477375" y="4436298"/>
            <a:ext cx="363984" cy="250869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miley Face 13">
            <a:extLst>
              <a:ext uri="{FF2B5EF4-FFF2-40B4-BE49-F238E27FC236}">
                <a16:creationId xmlns:a16="http://schemas.microsoft.com/office/drawing/2014/main" id="{57B53BEE-BF63-47F4-9E4A-B247DCB6F160}"/>
              </a:ext>
            </a:extLst>
          </p:cNvPr>
          <p:cNvSpPr/>
          <p:nvPr/>
        </p:nvSpPr>
        <p:spPr>
          <a:xfrm>
            <a:off x="8073360" y="4976705"/>
            <a:ext cx="363984" cy="250869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 descr="Laptop">
            <a:extLst>
              <a:ext uri="{FF2B5EF4-FFF2-40B4-BE49-F238E27FC236}">
                <a16:creationId xmlns:a16="http://schemas.microsoft.com/office/drawing/2014/main" id="{BBB29AC8-67C0-4440-8BDD-A04DAC480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6950" y="3582496"/>
            <a:ext cx="498402" cy="498402"/>
          </a:xfrm>
          <a:prstGeom prst="rect">
            <a:avLst/>
          </a:prstGeom>
        </p:spPr>
      </p:pic>
      <p:pic>
        <p:nvPicPr>
          <p:cNvPr id="16" name="Graphic 15" descr="Laptop">
            <a:extLst>
              <a:ext uri="{FF2B5EF4-FFF2-40B4-BE49-F238E27FC236}">
                <a16:creationId xmlns:a16="http://schemas.microsoft.com/office/drawing/2014/main" id="{F138541F-DFF5-4A11-8050-A78BF3ACB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08367" y="3072853"/>
            <a:ext cx="498402" cy="498402"/>
          </a:xfrm>
          <a:prstGeom prst="rect">
            <a:avLst/>
          </a:prstGeom>
        </p:spPr>
      </p:pic>
      <p:pic>
        <p:nvPicPr>
          <p:cNvPr id="17" name="Graphic 16" descr="Laptop">
            <a:extLst>
              <a:ext uri="{FF2B5EF4-FFF2-40B4-BE49-F238E27FC236}">
                <a16:creationId xmlns:a16="http://schemas.microsoft.com/office/drawing/2014/main" id="{743B20BC-00BA-4B72-B64D-702274BE1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58548" y="4729172"/>
            <a:ext cx="498402" cy="498402"/>
          </a:xfrm>
          <a:prstGeom prst="rect">
            <a:avLst/>
          </a:prstGeom>
        </p:spPr>
      </p:pic>
      <p:pic>
        <p:nvPicPr>
          <p:cNvPr id="18" name="Graphic 17" descr="Laptop">
            <a:extLst>
              <a:ext uri="{FF2B5EF4-FFF2-40B4-BE49-F238E27FC236}">
                <a16:creationId xmlns:a16="http://schemas.microsoft.com/office/drawing/2014/main" id="{7F19F980-A5CE-4F0B-8710-BA58AC24F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0146" y="5264427"/>
            <a:ext cx="498402" cy="4984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BC4BF71-9C92-4EEB-A3C3-C0BE20F3F2A4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</p:spTree>
    <p:extLst>
      <p:ext uri="{BB962C8B-B14F-4D97-AF65-F5344CB8AC3E}">
        <p14:creationId xmlns:p14="http://schemas.microsoft.com/office/powerpoint/2010/main" val="2574429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Defining Active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4EB8D6-3312-4653-AF2E-2932DC374642}"/>
              </a:ext>
            </a:extLst>
          </p:cNvPr>
          <p:cNvSpPr txBox="1"/>
          <p:nvPr/>
        </p:nvSpPr>
        <p:spPr>
          <a:xfrm>
            <a:off x="324643" y="1529253"/>
            <a:ext cx="52804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2FC32"/>
                </a:solidFill>
              </a:rPr>
              <a:t>Objects have attributes</a:t>
            </a:r>
          </a:p>
          <a:p>
            <a:r>
              <a:rPr lang="en-US" sz="2000" dirty="0"/>
              <a:t>-names</a:t>
            </a:r>
          </a:p>
          <a:p>
            <a:r>
              <a:rPr lang="en-US" sz="2000" dirty="0"/>
              <a:t>-IP address</a:t>
            </a:r>
          </a:p>
          <a:p>
            <a:r>
              <a:rPr lang="en-US" sz="2000" dirty="0"/>
              <a:t>-location</a:t>
            </a:r>
          </a:p>
          <a:p>
            <a:r>
              <a:rPr lang="en-US" sz="2000" dirty="0"/>
              <a:t>-permissions</a:t>
            </a:r>
          </a:p>
          <a:p>
            <a:endParaRPr lang="en-US" sz="2000" dirty="0">
              <a:solidFill>
                <a:srgbClr val="C2FC32"/>
              </a:solidFill>
            </a:endParaRPr>
          </a:p>
          <a:p>
            <a:r>
              <a:rPr lang="en-US" sz="2000" dirty="0"/>
              <a:t>What’s so Active?</a:t>
            </a:r>
          </a:p>
          <a:p>
            <a:r>
              <a:rPr lang="en-US" sz="2000" dirty="0"/>
              <a:t>-Always changing</a:t>
            </a:r>
          </a:p>
          <a:p>
            <a:r>
              <a:rPr lang="en-US" sz="2000" dirty="0"/>
              <a:t>-Replicating data throughout</a:t>
            </a:r>
          </a:p>
          <a:p>
            <a:r>
              <a:rPr lang="en-US" sz="2000" dirty="0"/>
              <a:t>-Attributes create relations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9FA6D26C-C951-4E98-AD7D-D39C1F59C2FC}"/>
              </a:ext>
            </a:extLst>
          </p:cNvPr>
          <p:cNvSpPr/>
          <p:nvPr/>
        </p:nvSpPr>
        <p:spPr>
          <a:xfrm>
            <a:off x="5609246" y="1799269"/>
            <a:ext cx="6056013" cy="443883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72C46C-482B-4FF8-BBCD-03DBA0618AEF}"/>
              </a:ext>
            </a:extLst>
          </p:cNvPr>
          <p:cNvSpPr txBox="1"/>
          <p:nvPr/>
        </p:nvSpPr>
        <p:spPr>
          <a:xfrm>
            <a:off x="8291744" y="5868772"/>
            <a:ext cx="110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FOREST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5649D867-36CD-4E63-A08D-EE997741628A}"/>
              </a:ext>
            </a:extLst>
          </p:cNvPr>
          <p:cNvSpPr/>
          <p:nvPr/>
        </p:nvSpPr>
        <p:spPr>
          <a:xfrm>
            <a:off x="7387719" y="2394827"/>
            <a:ext cx="2463235" cy="1571348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A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E70B3FB7-2BFB-477A-B621-E74DA69A1697}"/>
              </a:ext>
            </a:extLst>
          </p:cNvPr>
          <p:cNvSpPr/>
          <p:nvPr/>
        </p:nvSpPr>
        <p:spPr>
          <a:xfrm>
            <a:off x="6494333" y="4228245"/>
            <a:ext cx="2463235" cy="1505519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B</a:t>
            </a:r>
          </a:p>
        </p:txBody>
      </p:sp>
      <p:sp>
        <p:nvSpPr>
          <p:cNvPr id="10" name="Smiley Face 9">
            <a:extLst>
              <a:ext uri="{FF2B5EF4-FFF2-40B4-BE49-F238E27FC236}">
                <a16:creationId xmlns:a16="http://schemas.microsoft.com/office/drawing/2014/main" id="{379A1904-33AF-4E7C-99A1-7D22FE888B67}"/>
              </a:ext>
            </a:extLst>
          </p:cNvPr>
          <p:cNvSpPr/>
          <p:nvPr/>
        </p:nvSpPr>
        <p:spPr>
          <a:xfrm>
            <a:off x="8437344" y="2779833"/>
            <a:ext cx="363984" cy="250869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miley Face 10">
            <a:extLst>
              <a:ext uri="{FF2B5EF4-FFF2-40B4-BE49-F238E27FC236}">
                <a16:creationId xmlns:a16="http://schemas.microsoft.com/office/drawing/2014/main" id="{8B36DE3F-7DEA-4CD2-8F83-D1A3851C574C}"/>
              </a:ext>
            </a:extLst>
          </p:cNvPr>
          <p:cNvSpPr/>
          <p:nvPr/>
        </p:nvSpPr>
        <p:spPr>
          <a:xfrm>
            <a:off x="8073360" y="3164839"/>
            <a:ext cx="363984" cy="250869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miley Face 11">
            <a:extLst>
              <a:ext uri="{FF2B5EF4-FFF2-40B4-BE49-F238E27FC236}">
                <a16:creationId xmlns:a16="http://schemas.microsoft.com/office/drawing/2014/main" id="{73149FA4-2A67-441B-BC61-6D7F00BCBAA0}"/>
              </a:ext>
            </a:extLst>
          </p:cNvPr>
          <p:cNvSpPr/>
          <p:nvPr/>
        </p:nvSpPr>
        <p:spPr>
          <a:xfrm>
            <a:off x="8957568" y="3706263"/>
            <a:ext cx="363984" cy="250869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miley Face 12">
            <a:extLst>
              <a:ext uri="{FF2B5EF4-FFF2-40B4-BE49-F238E27FC236}">
                <a16:creationId xmlns:a16="http://schemas.microsoft.com/office/drawing/2014/main" id="{CBB867D9-23A6-4BEF-BC8A-01C4E0D2B5FF}"/>
              </a:ext>
            </a:extLst>
          </p:cNvPr>
          <p:cNvSpPr/>
          <p:nvPr/>
        </p:nvSpPr>
        <p:spPr>
          <a:xfrm>
            <a:off x="7477375" y="4436298"/>
            <a:ext cx="363984" cy="250869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miley Face 13">
            <a:extLst>
              <a:ext uri="{FF2B5EF4-FFF2-40B4-BE49-F238E27FC236}">
                <a16:creationId xmlns:a16="http://schemas.microsoft.com/office/drawing/2014/main" id="{57B53BEE-BF63-47F4-9E4A-B247DCB6F160}"/>
              </a:ext>
            </a:extLst>
          </p:cNvPr>
          <p:cNvSpPr/>
          <p:nvPr/>
        </p:nvSpPr>
        <p:spPr>
          <a:xfrm>
            <a:off x="8073360" y="4976705"/>
            <a:ext cx="363984" cy="250869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 descr="Laptop">
            <a:extLst>
              <a:ext uri="{FF2B5EF4-FFF2-40B4-BE49-F238E27FC236}">
                <a16:creationId xmlns:a16="http://schemas.microsoft.com/office/drawing/2014/main" id="{BBB29AC8-67C0-4440-8BDD-A04DAC480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6950" y="3582496"/>
            <a:ext cx="498402" cy="498402"/>
          </a:xfrm>
          <a:prstGeom prst="rect">
            <a:avLst/>
          </a:prstGeom>
        </p:spPr>
      </p:pic>
      <p:pic>
        <p:nvPicPr>
          <p:cNvPr id="16" name="Graphic 15" descr="Laptop">
            <a:extLst>
              <a:ext uri="{FF2B5EF4-FFF2-40B4-BE49-F238E27FC236}">
                <a16:creationId xmlns:a16="http://schemas.microsoft.com/office/drawing/2014/main" id="{F138541F-DFF5-4A11-8050-A78BF3ACB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08367" y="3072853"/>
            <a:ext cx="498402" cy="498402"/>
          </a:xfrm>
          <a:prstGeom prst="rect">
            <a:avLst/>
          </a:prstGeom>
        </p:spPr>
      </p:pic>
      <p:pic>
        <p:nvPicPr>
          <p:cNvPr id="17" name="Graphic 16" descr="Laptop">
            <a:extLst>
              <a:ext uri="{FF2B5EF4-FFF2-40B4-BE49-F238E27FC236}">
                <a16:creationId xmlns:a16="http://schemas.microsoft.com/office/drawing/2014/main" id="{743B20BC-00BA-4B72-B64D-702274BE1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58548" y="4729172"/>
            <a:ext cx="498402" cy="498402"/>
          </a:xfrm>
          <a:prstGeom prst="rect">
            <a:avLst/>
          </a:prstGeom>
        </p:spPr>
      </p:pic>
      <p:pic>
        <p:nvPicPr>
          <p:cNvPr id="18" name="Graphic 17" descr="Laptop">
            <a:extLst>
              <a:ext uri="{FF2B5EF4-FFF2-40B4-BE49-F238E27FC236}">
                <a16:creationId xmlns:a16="http://schemas.microsoft.com/office/drawing/2014/main" id="{7F19F980-A5CE-4F0B-8710-BA58AC24F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0146" y="5264427"/>
            <a:ext cx="498402" cy="4984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C1CB14B-158B-4F15-BA05-56287E2827E1}"/>
              </a:ext>
            </a:extLst>
          </p:cNvPr>
          <p:cNvSpPr txBox="1"/>
          <p:nvPr/>
        </p:nvSpPr>
        <p:spPr>
          <a:xfrm>
            <a:off x="8367110" y="2949564"/>
            <a:ext cx="701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Bob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0576C1-7501-4C1C-99E6-DBD384E64E65}"/>
              </a:ext>
            </a:extLst>
          </p:cNvPr>
          <p:cNvSpPr txBox="1"/>
          <p:nvPr/>
        </p:nvSpPr>
        <p:spPr>
          <a:xfrm>
            <a:off x="7967104" y="3284236"/>
            <a:ext cx="701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Alice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6225AE-051D-4D61-9BFD-8214AE5F15E7}"/>
              </a:ext>
            </a:extLst>
          </p:cNvPr>
          <p:cNvSpPr txBox="1"/>
          <p:nvPr/>
        </p:nvSpPr>
        <p:spPr>
          <a:xfrm>
            <a:off x="8803987" y="3790508"/>
            <a:ext cx="701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Steve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82DA86-4C7E-4EF9-952A-74C01F022E6D}"/>
              </a:ext>
            </a:extLst>
          </p:cNvPr>
          <p:cNvSpPr txBox="1"/>
          <p:nvPr/>
        </p:nvSpPr>
        <p:spPr>
          <a:xfrm>
            <a:off x="9023213" y="3201264"/>
            <a:ext cx="1049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BobsWin7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EE79AA-E963-4132-BF66-8B2DB5E54BB8}"/>
              </a:ext>
            </a:extLst>
          </p:cNvPr>
          <p:cNvSpPr txBox="1"/>
          <p:nvPr/>
        </p:nvSpPr>
        <p:spPr>
          <a:xfrm>
            <a:off x="7548547" y="3849914"/>
            <a:ext cx="1049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AlicesWin7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1861CE-AF55-4055-84E3-CA9F5FEFCC3E}"/>
              </a:ext>
            </a:extLst>
          </p:cNvPr>
          <p:cNvSpPr txBox="1"/>
          <p:nvPr/>
        </p:nvSpPr>
        <p:spPr>
          <a:xfrm>
            <a:off x="6451286" y="5645894"/>
            <a:ext cx="1293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3rdFloorPrinter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27C7CF-99A7-4291-B984-15D389ACF3E7}"/>
              </a:ext>
            </a:extLst>
          </p:cNvPr>
          <p:cNvSpPr txBox="1"/>
          <p:nvPr/>
        </p:nvSpPr>
        <p:spPr>
          <a:xfrm>
            <a:off x="7377001" y="4581825"/>
            <a:ext cx="629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Dave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8A6D24-A563-4F7C-9E87-B4F793DEAB1B}"/>
              </a:ext>
            </a:extLst>
          </p:cNvPr>
          <p:cNvSpPr txBox="1"/>
          <p:nvPr/>
        </p:nvSpPr>
        <p:spPr>
          <a:xfrm>
            <a:off x="7990186" y="5097922"/>
            <a:ext cx="629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Julie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4A18B1-6E0A-47BD-9262-6C21CD8529EA}"/>
              </a:ext>
            </a:extLst>
          </p:cNvPr>
          <p:cNvSpPr txBox="1"/>
          <p:nvPr/>
        </p:nvSpPr>
        <p:spPr>
          <a:xfrm>
            <a:off x="7258548" y="5045139"/>
            <a:ext cx="629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DC2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71C932C-9AC8-4901-9F75-F27347BA9085}"/>
              </a:ext>
            </a:extLst>
          </p:cNvPr>
          <p:cNvSpPr/>
          <p:nvPr/>
        </p:nvSpPr>
        <p:spPr>
          <a:xfrm>
            <a:off x="348029" y="1529253"/>
            <a:ext cx="5166485" cy="167201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CEBFC8-3954-4F65-997B-9270C4058461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</p:spTree>
    <p:extLst>
      <p:ext uri="{BB962C8B-B14F-4D97-AF65-F5344CB8AC3E}">
        <p14:creationId xmlns:p14="http://schemas.microsoft.com/office/powerpoint/2010/main" val="82607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Defining Active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4EB8D6-3312-4653-AF2E-2932DC374642}"/>
              </a:ext>
            </a:extLst>
          </p:cNvPr>
          <p:cNvSpPr txBox="1"/>
          <p:nvPr/>
        </p:nvSpPr>
        <p:spPr>
          <a:xfrm>
            <a:off x="324643" y="1529253"/>
            <a:ext cx="52804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Objects have attributes</a:t>
            </a:r>
          </a:p>
          <a:p>
            <a:r>
              <a:rPr lang="en-US" sz="2000" dirty="0"/>
              <a:t>-names</a:t>
            </a:r>
          </a:p>
          <a:p>
            <a:r>
              <a:rPr lang="en-US" sz="2000" dirty="0"/>
              <a:t>-IP address</a:t>
            </a:r>
          </a:p>
          <a:p>
            <a:r>
              <a:rPr lang="en-US" sz="2000" dirty="0"/>
              <a:t>-location</a:t>
            </a:r>
          </a:p>
          <a:p>
            <a:r>
              <a:rPr lang="en-US" sz="2000" dirty="0"/>
              <a:t>-permissions</a:t>
            </a:r>
          </a:p>
          <a:p>
            <a:endParaRPr lang="en-US" sz="2000" dirty="0">
              <a:solidFill>
                <a:srgbClr val="C2FC32"/>
              </a:solidFill>
            </a:endParaRPr>
          </a:p>
          <a:p>
            <a:r>
              <a:rPr lang="en-US" sz="2000" dirty="0">
                <a:solidFill>
                  <a:srgbClr val="C2FC32"/>
                </a:solidFill>
              </a:rPr>
              <a:t>What’s so Active?</a:t>
            </a:r>
          </a:p>
          <a:p>
            <a:r>
              <a:rPr lang="en-US" sz="2000" dirty="0"/>
              <a:t>-Always changing</a:t>
            </a:r>
          </a:p>
          <a:p>
            <a:r>
              <a:rPr lang="en-US" sz="2000" dirty="0"/>
              <a:t>-Replicating data throughout</a:t>
            </a:r>
          </a:p>
          <a:p>
            <a:r>
              <a:rPr lang="en-US" sz="2000" dirty="0"/>
              <a:t>-Attributes create relations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9FA6D26C-C951-4E98-AD7D-D39C1F59C2FC}"/>
              </a:ext>
            </a:extLst>
          </p:cNvPr>
          <p:cNvSpPr/>
          <p:nvPr/>
        </p:nvSpPr>
        <p:spPr>
          <a:xfrm>
            <a:off x="5609246" y="1799269"/>
            <a:ext cx="6056013" cy="443883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72C46C-482B-4FF8-BBCD-03DBA0618AEF}"/>
              </a:ext>
            </a:extLst>
          </p:cNvPr>
          <p:cNvSpPr txBox="1"/>
          <p:nvPr/>
        </p:nvSpPr>
        <p:spPr>
          <a:xfrm>
            <a:off x="8291744" y="5868772"/>
            <a:ext cx="110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FOREST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5649D867-36CD-4E63-A08D-EE997741628A}"/>
              </a:ext>
            </a:extLst>
          </p:cNvPr>
          <p:cNvSpPr/>
          <p:nvPr/>
        </p:nvSpPr>
        <p:spPr>
          <a:xfrm>
            <a:off x="7387719" y="2394827"/>
            <a:ext cx="2463235" cy="1571348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A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E70B3FB7-2BFB-477A-B621-E74DA69A1697}"/>
              </a:ext>
            </a:extLst>
          </p:cNvPr>
          <p:cNvSpPr/>
          <p:nvPr/>
        </p:nvSpPr>
        <p:spPr>
          <a:xfrm>
            <a:off x="6494333" y="4228245"/>
            <a:ext cx="2463235" cy="1505519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Domain B</a:t>
            </a:r>
          </a:p>
        </p:txBody>
      </p:sp>
      <p:sp>
        <p:nvSpPr>
          <p:cNvPr id="10" name="Smiley Face 9">
            <a:extLst>
              <a:ext uri="{FF2B5EF4-FFF2-40B4-BE49-F238E27FC236}">
                <a16:creationId xmlns:a16="http://schemas.microsoft.com/office/drawing/2014/main" id="{379A1904-33AF-4E7C-99A1-7D22FE888B67}"/>
              </a:ext>
            </a:extLst>
          </p:cNvPr>
          <p:cNvSpPr/>
          <p:nvPr/>
        </p:nvSpPr>
        <p:spPr>
          <a:xfrm>
            <a:off x="8437344" y="2779833"/>
            <a:ext cx="363984" cy="250869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miley Face 10">
            <a:extLst>
              <a:ext uri="{FF2B5EF4-FFF2-40B4-BE49-F238E27FC236}">
                <a16:creationId xmlns:a16="http://schemas.microsoft.com/office/drawing/2014/main" id="{8B36DE3F-7DEA-4CD2-8F83-D1A3851C574C}"/>
              </a:ext>
            </a:extLst>
          </p:cNvPr>
          <p:cNvSpPr/>
          <p:nvPr/>
        </p:nvSpPr>
        <p:spPr>
          <a:xfrm>
            <a:off x="8073360" y="3164839"/>
            <a:ext cx="363984" cy="250869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miley Face 11">
            <a:extLst>
              <a:ext uri="{FF2B5EF4-FFF2-40B4-BE49-F238E27FC236}">
                <a16:creationId xmlns:a16="http://schemas.microsoft.com/office/drawing/2014/main" id="{73149FA4-2A67-441B-BC61-6D7F00BCBAA0}"/>
              </a:ext>
            </a:extLst>
          </p:cNvPr>
          <p:cNvSpPr/>
          <p:nvPr/>
        </p:nvSpPr>
        <p:spPr>
          <a:xfrm>
            <a:off x="8957568" y="3706263"/>
            <a:ext cx="363984" cy="250869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miley Face 12">
            <a:extLst>
              <a:ext uri="{FF2B5EF4-FFF2-40B4-BE49-F238E27FC236}">
                <a16:creationId xmlns:a16="http://schemas.microsoft.com/office/drawing/2014/main" id="{CBB867D9-23A6-4BEF-BC8A-01C4E0D2B5FF}"/>
              </a:ext>
            </a:extLst>
          </p:cNvPr>
          <p:cNvSpPr/>
          <p:nvPr/>
        </p:nvSpPr>
        <p:spPr>
          <a:xfrm>
            <a:off x="7477375" y="4436298"/>
            <a:ext cx="363984" cy="250869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miley Face 13">
            <a:extLst>
              <a:ext uri="{FF2B5EF4-FFF2-40B4-BE49-F238E27FC236}">
                <a16:creationId xmlns:a16="http://schemas.microsoft.com/office/drawing/2014/main" id="{57B53BEE-BF63-47F4-9E4A-B247DCB6F160}"/>
              </a:ext>
            </a:extLst>
          </p:cNvPr>
          <p:cNvSpPr/>
          <p:nvPr/>
        </p:nvSpPr>
        <p:spPr>
          <a:xfrm>
            <a:off x="8073360" y="4976705"/>
            <a:ext cx="363984" cy="250869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 descr="Laptop">
            <a:extLst>
              <a:ext uri="{FF2B5EF4-FFF2-40B4-BE49-F238E27FC236}">
                <a16:creationId xmlns:a16="http://schemas.microsoft.com/office/drawing/2014/main" id="{BBB29AC8-67C0-4440-8BDD-A04DAC480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6950" y="3582496"/>
            <a:ext cx="498402" cy="498402"/>
          </a:xfrm>
          <a:prstGeom prst="rect">
            <a:avLst/>
          </a:prstGeom>
        </p:spPr>
      </p:pic>
      <p:pic>
        <p:nvPicPr>
          <p:cNvPr id="16" name="Graphic 15" descr="Laptop">
            <a:extLst>
              <a:ext uri="{FF2B5EF4-FFF2-40B4-BE49-F238E27FC236}">
                <a16:creationId xmlns:a16="http://schemas.microsoft.com/office/drawing/2014/main" id="{F138541F-DFF5-4A11-8050-A78BF3ACB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08367" y="3072853"/>
            <a:ext cx="498402" cy="498402"/>
          </a:xfrm>
          <a:prstGeom prst="rect">
            <a:avLst/>
          </a:prstGeom>
        </p:spPr>
      </p:pic>
      <p:pic>
        <p:nvPicPr>
          <p:cNvPr id="17" name="Graphic 16" descr="Laptop">
            <a:extLst>
              <a:ext uri="{FF2B5EF4-FFF2-40B4-BE49-F238E27FC236}">
                <a16:creationId xmlns:a16="http://schemas.microsoft.com/office/drawing/2014/main" id="{743B20BC-00BA-4B72-B64D-702274BE1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58548" y="4729172"/>
            <a:ext cx="498402" cy="498402"/>
          </a:xfrm>
          <a:prstGeom prst="rect">
            <a:avLst/>
          </a:prstGeom>
        </p:spPr>
      </p:pic>
      <p:pic>
        <p:nvPicPr>
          <p:cNvPr id="18" name="Graphic 17" descr="Laptop">
            <a:extLst>
              <a:ext uri="{FF2B5EF4-FFF2-40B4-BE49-F238E27FC236}">
                <a16:creationId xmlns:a16="http://schemas.microsoft.com/office/drawing/2014/main" id="{7F19F980-A5CE-4F0B-8710-BA58AC24F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0146" y="5264427"/>
            <a:ext cx="498402" cy="4984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C1CB14B-158B-4F15-BA05-56287E2827E1}"/>
              </a:ext>
            </a:extLst>
          </p:cNvPr>
          <p:cNvSpPr txBox="1"/>
          <p:nvPr/>
        </p:nvSpPr>
        <p:spPr>
          <a:xfrm>
            <a:off x="8367110" y="2949564"/>
            <a:ext cx="701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Bob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0576C1-7501-4C1C-99E6-DBD384E64E65}"/>
              </a:ext>
            </a:extLst>
          </p:cNvPr>
          <p:cNvSpPr txBox="1"/>
          <p:nvPr/>
        </p:nvSpPr>
        <p:spPr>
          <a:xfrm>
            <a:off x="7967104" y="3284236"/>
            <a:ext cx="701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Alice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6225AE-051D-4D61-9BFD-8214AE5F15E7}"/>
              </a:ext>
            </a:extLst>
          </p:cNvPr>
          <p:cNvSpPr txBox="1"/>
          <p:nvPr/>
        </p:nvSpPr>
        <p:spPr>
          <a:xfrm>
            <a:off x="8803987" y="3790508"/>
            <a:ext cx="701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Steve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82DA86-4C7E-4EF9-952A-74C01F022E6D}"/>
              </a:ext>
            </a:extLst>
          </p:cNvPr>
          <p:cNvSpPr txBox="1"/>
          <p:nvPr/>
        </p:nvSpPr>
        <p:spPr>
          <a:xfrm>
            <a:off x="9023213" y="3201264"/>
            <a:ext cx="1049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BobsWin7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EE79AA-E963-4132-BF66-8B2DB5E54BB8}"/>
              </a:ext>
            </a:extLst>
          </p:cNvPr>
          <p:cNvSpPr txBox="1"/>
          <p:nvPr/>
        </p:nvSpPr>
        <p:spPr>
          <a:xfrm>
            <a:off x="7548547" y="3849914"/>
            <a:ext cx="1049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AlicesWin7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1861CE-AF55-4055-84E3-CA9F5FEFCC3E}"/>
              </a:ext>
            </a:extLst>
          </p:cNvPr>
          <p:cNvSpPr txBox="1"/>
          <p:nvPr/>
        </p:nvSpPr>
        <p:spPr>
          <a:xfrm>
            <a:off x="6451286" y="5645894"/>
            <a:ext cx="1293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3rdFloorPrinter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27C7CF-99A7-4291-B984-15D389ACF3E7}"/>
              </a:ext>
            </a:extLst>
          </p:cNvPr>
          <p:cNvSpPr txBox="1"/>
          <p:nvPr/>
        </p:nvSpPr>
        <p:spPr>
          <a:xfrm>
            <a:off x="7377001" y="4581825"/>
            <a:ext cx="629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Dave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8A6D24-A563-4F7C-9E87-B4F793DEAB1B}"/>
              </a:ext>
            </a:extLst>
          </p:cNvPr>
          <p:cNvSpPr txBox="1"/>
          <p:nvPr/>
        </p:nvSpPr>
        <p:spPr>
          <a:xfrm>
            <a:off x="7990186" y="5097922"/>
            <a:ext cx="629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Julie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4A18B1-6E0A-47BD-9262-6C21CD8529EA}"/>
              </a:ext>
            </a:extLst>
          </p:cNvPr>
          <p:cNvSpPr txBox="1"/>
          <p:nvPr/>
        </p:nvSpPr>
        <p:spPr>
          <a:xfrm>
            <a:off x="7258548" y="5045139"/>
            <a:ext cx="629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DC2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D50F13F-BEA7-4B0E-AD02-D6159A22B225}"/>
              </a:ext>
            </a:extLst>
          </p:cNvPr>
          <p:cNvSpPr/>
          <p:nvPr/>
        </p:nvSpPr>
        <p:spPr>
          <a:xfrm>
            <a:off x="298316" y="3304694"/>
            <a:ext cx="5166485" cy="167201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F8898C3-D25D-4658-967B-88DAD977FAB3}"/>
              </a:ext>
            </a:extLst>
          </p:cNvPr>
          <p:cNvCxnSpPr>
            <a:cxnSpLocks/>
          </p:cNvCxnSpPr>
          <p:nvPr/>
        </p:nvCxnSpPr>
        <p:spPr>
          <a:xfrm flipH="1">
            <a:off x="8073359" y="3994403"/>
            <a:ext cx="497514" cy="6089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5D70B10-7EF8-4BD5-A494-115A59778DFD}"/>
              </a:ext>
            </a:extLst>
          </p:cNvPr>
          <p:cNvCxnSpPr>
            <a:cxnSpLocks/>
          </p:cNvCxnSpPr>
          <p:nvPr/>
        </p:nvCxnSpPr>
        <p:spPr>
          <a:xfrm flipH="1" flipV="1">
            <a:off x="8288811" y="3760120"/>
            <a:ext cx="668757" cy="341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364BC56-A646-4853-912B-78FBB2D614AB}"/>
              </a:ext>
            </a:extLst>
          </p:cNvPr>
          <p:cNvCxnSpPr>
            <a:cxnSpLocks/>
          </p:cNvCxnSpPr>
          <p:nvPr/>
        </p:nvCxnSpPr>
        <p:spPr>
          <a:xfrm flipH="1">
            <a:off x="7134061" y="5147905"/>
            <a:ext cx="148249" cy="1742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968C050-5555-44E4-BBC5-7596E4C14A47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8427331" y="3228730"/>
            <a:ext cx="281036" cy="933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A6F8B0F-6CEF-4F6B-BC64-9BDC87A9A5C3}"/>
              </a:ext>
            </a:extLst>
          </p:cNvPr>
          <p:cNvCxnSpPr>
            <a:cxnSpLocks/>
          </p:cNvCxnSpPr>
          <p:nvPr/>
        </p:nvCxnSpPr>
        <p:spPr>
          <a:xfrm flipH="1">
            <a:off x="8177454" y="2834160"/>
            <a:ext cx="248757" cy="3266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30DD425-C861-49A7-A21A-B95C7F15FC0E}"/>
              </a:ext>
            </a:extLst>
          </p:cNvPr>
          <p:cNvCxnSpPr>
            <a:cxnSpLocks/>
          </p:cNvCxnSpPr>
          <p:nvPr/>
        </p:nvCxnSpPr>
        <p:spPr>
          <a:xfrm flipH="1" flipV="1">
            <a:off x="7787041" y="4665744"/>
            <a:ext cx="438220" cy="3666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60ED542-40D7-4DE8-BA25-873E04F0AB80}"/>
              </a:ext>
            </a:extLst>
          </p:cNvPr>
          <p:cNvCxnSpPr>
            <a:cxnSpLocks/>
          </p:cNvCxnSpPr>
          <p:nvPr/>
        </p:nvCxnSpPr>
        <p:spPr>
          <a:xfrm flipH="1">
            <a:off x="7681170" y="5013688"/>
            <a:ext cx="441933" cy="63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00FB12D-DAA2-46BC-B11E-C4CC582B2A18}"/>
              </a:ext>
            </a:extLst>
          </p:cNvPr>
          <p:cNvCxnSpPr>
            <a:cxnSpLocks/>
          </p:cNvCxnSpPr>
          <p:nvPr/>
        </p:nvCxnSpPr>
        <p:spPr>
          <a:xfrm flipH="1">
            <a:off x="7446737" y="4662530"/>
            <a:ext cx="135284" cy="1963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E80659F-C92F-4032-8F7A-3685F11580D5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</p:spTree>
    <p:extLst>
      <p:ext uri="{BB962C8B-B14F-4D97-AF65-F5344CB8AC3E}">
        <p14:creationId xmlns:p14="http://schemas.microsoft.com/office/powerpoint/2010/main" val="38006821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10423</TotalTime>
  <Words>2125</Words>
  <Application>Microsoft Office PowerPoint</Application>
  <PresentationFormat>Widescreen</PresentationFormat>
  <Paragraphs>752</Paragraphs>
  <Slides>62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Calibri</vt:lpstr>
      <vt:lpstr>Century Gothic</vt:lpstr>
      <vt:lpstr>Wingdings</vt:lpstr>
      <vt:lpstr>Wingdings 3</vt:lpstr>
      <vt:lpstr>Ion</vt:lpstr>
      <vt:lpstr>Slides: https://github.com/h3xg4m3s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Bloodhound</vt:lpstr>
      <vt:lpstr>Attacking Active Directory</vt:lpstr>
      <vt:lpstr>Six Degrees of Separation</vt:lpstr>
      <vt:lpstr>Attacking Active Directory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Preston</dc:creator>
  <cp:lastModifiedBy>Ryan Preston</cp:lastModifiedBy>
  <cp:revision>58</cp:revision>
  <dcterms:created xsi:type="dcterms:W3CDTF">2017-11-07T16:34:10Z</dcterms:created>
  <dcterms:modified xsi:type="dcterms:W3CDTF">2017-11-14T22:18:02Z</dcterms:modified>
</cp:coreProperties>
</file>